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6" r:id="rId2"/>
    <p:sldId id="513" r:id="rId3"/>
    <p:sldId id="510" r:id="rId4"/>
    <p:sldId id="290" r:id="rId5"/>
    <p:sldId id="521" r:id="rId6"/>
    <p:sldId id="522" r:id="rId7"/>
    <p:sldId id="289" r:id="rId8"/>
    <p:sldId id="512" r:id="rId9"/>
    <p:sldId id="519" r:id="rId10"/>
    <p:sldId id="523" r:id="rId11"/>
    <p:sldId id="524" r:id="rId12"/>
    <p:sldId id="504" r:id="rId13"/>
    <p:sldId id="296" r:id="rId14"/>
    <p:sldId id="271" r:id="rId15"/>
    <p:sldId id="273" r:id="rId16"/>
    <p:sldId id="516" r:id="rId17"/>
    <p:sldId id="520" r:id="rId18"/>
    <p:sldId id="507" r:id="rId19"/>
    <p:sldId id="525" r:id="rId20"/>
    <p:sldId id="511" r:id="rId2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2D0"/>
    <a:srgbClr val="0734BF"/>
    <a:srgbClr val="DDDE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66"/>
    <p:restoredTop sz="89315"/>
  </p:normalViewPr>
  <p:slideViewPr>
    <p:cSldViewPr snapToGrid="0">
      <p:cViewPr varScale="1">
        <p:scale>
          <a:sx n="73" d="100"/>
          <a:sy n="73" d="100"/>
        </p:scale>
        <p:origin x="66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369A03-9E29-034C-8CAB-00028BFF50DB}" type="datetimeFigureOut">
              <a:rPr lang="it-IT" smtClean="0"/>
              <a:t>12/09/2026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EACAC-587A-D840-89D3-8A79727DDF43}" type="slidenum">
              <a:rPr lang="it-IT" smtClean="0"/>
              <a:t>‹N›</a:t>
            </a:fld>
            <a:endParaRPr lang="it-IT"/>
          </a:p>
        </p:txBody>
      </p:sp>
    </p:spTree>
    <p:extLst>
      <p:ext uri="{BB962C8B-B14F-4D97-AF65-F5344CB8AC3E}">
        <p14:creationId xmlns:p14="http://schemas.microsoft.com/office/powerpoint/2010/main" val="3969317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t.wikipedia.org/wiki/Societ%C3%A0_di_consulenza"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it.wikipedia.org/wiki/1973" TargetMode="External"/><Relationship Id="rId4" Type="http://schemas.openxmlformats.org/officeDocument/2006/relationships/hyperlink" Target="https://it.wikipedia.org/wiki/Strategi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www.normattiva.it/uri-res/N2Ls?urn:nir:stato:codice.civile:1942-03-16;262~art2341bis-com1" TargetMode="External"/><Relationship Id="rId3" Type="http://schemas.openxmlformats.org/officeDocument/2006/relationships/hyperlink" Target="https://www.normattiva.it/uri-res/N2Ls?urn:nir:stato:decreto.legislativo:2016;50~art5-com9" TargetMode="External"/><Relationship Id="rId7" Type="http://schemas.openxmlformats.org/officeDocument/2006/relationships/hyperlink" Target="https://www.normattiva.it/uri-res/N2Ls?urn:nir:stato:codice.civile:1942-03-16;262~art2479-com1"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normattiva.it/uri-res/N2Ls?urn:nir:stato:codice.civile:1942-03-16;262~art2468-com3" TargetMode="External"/><Relationship Id="rId5" Type="http://schemas.openxmlformats.org/officeDocument/2006/relationships/hyperlink" Target="https://www.normattiva.it/uri-res/N2Ls?urn:nir:stato:codice.civile:1942-03-16;262~art2409novies" TargetMode="External"/><Relationship Id="rId10" Type="http://schemas.openxmlformats.org/officeDocument/2006/relationships/hyperlink" Target="https://www.normattiva.it/uri-res/N2Ls?urn:nir:stato:decreto.legislativo:2016;50" TargetMode="External"/><Relationship Id="rId4" Type="http://schemas.openxmlformats.org/officeDocument/2006/relationships/hyperlink" Target="https://www.normattiva.it/uri-res/N2Ls?urn:nir:stato:codice.civile:1942-03-16;262~art2380bis" TargetMode="External"/><Relationship Id="rId9" Type="http://schemas.openxmlformats.org/officeDocument/2006/relationships/hyperlink" Target="https://www.normattiva.it/uri-res/N2Ls?urn:nir:stato:codice.civile:1942-03-16;262~art2350-com2"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gazzettaufficiale.it/gazzetta/serie_generale/caricaDettaglio?dataPubblicazioneGazzetta=2004-05-18&amp;numeroGazzetta=115"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eur-lex.europa.eu/legal-content/IT/TXT/?uri=CELEX:32000L0060"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1</a:t>
            </a:fld>
            <a:endParaRPr lang="it-IT"/>
          </a:p>
        </p:txBody>
      </p:sp>
    </p:spTree>
    <p:extLst>
      <p:ext uri="{BB962C8B-B14F-4D97-AF65-F5344CB8AC3E}">
        <p14:creationId xmlns:p14="http://schemas.microsoft.com/office/powerpoint/2010/main" val="3129009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i="0" kern="1200" dirty="0">
                <a:solidFill>
                  <a:schemeClr val="tx1"/>
                </a:solidFill>
                <a:effectLst/>
                <a:latin typeface="+mn-lt"/>
                <a:ea typeface="+mn-ea"/>
                <a:cs typeface="+mn-cs"/>
              </a:rPr>
              <a:t>Bain &amp; Company è una delle aziende leader di consulenza e a livello mondiale</a:t>
            </a:r>
            <a:r>
              <a:rPr lang="it-IT" sz="1200" b="0" i="0" kern="1200" dirty="0">
                <a:solidFill>
                  <a:schemeClr val="tx1"/>
                </a:solidFill>
                <a:effectLst/>
                <a:latin typeface="+mn-lt"/>
                <a:ea typeface="+mn-ea"/>
                <a:cs typeface="+mn-cs"/>
              </a:rPr>
              <a:t>. Collaboriamo con dirigenti orientati al cambiamento aiutandoli a prendere ... </a:t>
            </a:r>
            <a:r>
              <a:rPr lang="it-IT" sz="1200" b="1" i="0" kern="1200" dirty="0">
                <a:solidFill>
                  <a:schemeClr val="tx1"/>
                </a:solidFill>
                <a:effectLst/>
                <a:latin typeface="+mn-lt"/>
                <a:ea typeface="+mn-ea"/>
                <a:cs typeface="+mn-cs"/>
              </a:rPr>
              <a:t>Bain &amp; Company</a:t>
            </a:r>
            <a:r>
              <a:rPr lang="it-IT" sz="1200" b="0" i="0" kern="1200" dirty="0">
                <a:solidFill>
                  <a:schemeClr val="tx1"/>
                </a:solidFill>
                <a:effectLst/>
                <a:latin typeface="+mn-lt"/>
                <a:ea typeface="+mn-ea"/>
                <a:cs typeface="+mn-cs"/>
              </a:rPr>
              <a:t> è una </a:t>
            </a:r>
            <a:r>
              <a:rPr lang="it-IT" sz="1200" b="0" i="0" u="none" strike="noStrike" kern="1200" dirty="0">
                <a:solidFill>
                  <a:schemeClr val="tx1"/>
                </a:solidFill>
                <a:effectLst/>
                <a:latin typeface="+mn-lt"/>
                <a:ea typeface="+mn-ea"/>
                <a:cs typeface="+mn-cs"/>
                <a:hlinkClick r:id="rId3" tooltip="Società di consulenza"/>
              </a:rPr>
              <a:t>società di consulenza</a:t>
            </a:r>
            <a:r>
              <a:rPr lang="it-IT" sz="1200" b="0" i="0" kern="1200" dirty="0">
                <a:solidFill>
                  <a:schemeClr val="tx1"/>
                </a:solidFill>
                <a:effectLst/>
                <a:latin typeface="+mn-lt"/>
                <a:ea typeface="+mn-ea"/>
                <a:cs typeface="+mn-cs"/>
              </a:rPr>
              <a:t> </a:t>
            </a:r>
            <a:r>
              <a:rPr lang="it-IT" sz="1200" b="0" i="0" u="none" strike="noStrike" kern="1200" dirty="0">
                <a:solidFill>
                  <a:schemeClr val="tx1"/>
                </a:solidFill>
                <a:effectLst/>
                <a:latin typeface="+mn-lt"/>
                <a:ea typeface="+mn-ea"/>
                <a:cs typeface="+mn-cs"/>
                <a:hlinkClick r:id="rId4" tooltip="Strategia"/>
              </a:rPr>
              <a:t>strategica</a:t>
            </a:r>
            <a:r>
              <a:rPr lang="it-IT" sz="1200" b="0" i="0" kern="1200" dirty="0">
                <a:solidFill>
                  <a:schemeClr val="tx1"/>
                </a:solidFill>
                <a:effectLst/>
                <a:latin typeface="+mn-lt"/>
                <a:ea typeface="+mn-ea"/>
                <a:cs typeface="+mn-cs"/>
              </a:rPr>
              <a:t> fondata nel </a:t>
            </a:r>
            <a:r>
              <a:rPr lang="it-IT" sz="1200" b="0" i="0" u="none" strike="noStrike" kern="1200" dirty="0">
                <a:solidFill>
                  <a:schemeClr val="tx1"/>
                </a:solidFill>
                <a:effectLst/>
                <a:latin typeface="+mn-lt"/>
                <a:ea typeface="+mn-ea"/>
                <a:cs typeface="+mn-cs"/>
                <a:hlinkClick r:id="rId5" tooltip="1973"/>
              </a:rPr>
              <a:t>1973</a:t>
            </a:r>
            <a:r>
              <a:rPr lang="it-IT" sz="1200" b="0" i="0" kern="1200" dirty="0">
                <a:solidFill>
                  <a:schemeClr val="tx1"/>
                </a:solidFill>
                <a:effectLst/>
                <a:latin typeface="+mn-lt"/>
                <a:ea typeface="+mn-ea"/>
                <a:cs typeface="+mn-cs"/>
              </a:rPr>
              <a:t> ; </a:t>
            </a:r>
            <a:r>
              <a:rPr lang="it-IT" sz="1200" b="1" i="0" kern="1200" dirty="0">
                <a:solidFill>
                  <a:schemeClr val="tx1"/>
                </a:solidFill>
                <a:effectLst/>
                <a:latin typeface="+mn-lt"/>
                <a:ea typeface="+mn-ea"/>
                <a:cs typeface="+mn-cs"/>
              </a:rPr>
              <a:t>fatturato annuo medio dell’ordine di 6 miliardi di dollari</a:t>
            </a:r>
          </a:p>
          <a:p>
            <a:endParaRPr lang="it-IT" sz="1200" b="0" i="0" kern="1200" dirty="0">
              <a:solidFill>
                <a:schemeClr val="tx1"/>
              </a:solidFill>
              <a:effectLst/>
              <a:latin typeface="+mn-lt"/>
              <a:ea typeface="+mn-ea"/>
              <a:cs typeface="+mn-cs"/>
            </a:endParaRPr>
          </a:p>
          <a:p>
            <a:endParaRPr lang="it-IT" sz="1200" b="0" i="0" kern="1200" dirty="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3</a:t>
            </a:fld>
            <a:endParaRPr lang="it-IT"/>
          </a:p>
        </p:txBody>
      </p:sp>
    </p:spTree>
    <p:extLst>
      <p:ext uri="{BB962C8B-B14F-4D97-AF65-F5344CB8AC3E}">
        <p14:creationId xmlns:p14="http://schemas.microsoft.com/office/powerpoint/2010/main" val="2058969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7</a:t>
            </a:fld>
            <a:endParaRPr lang="it-IT"/>
          </a:p>
        </p:txBody>
      </p:sp>
    </p:spTree>
    <p:extLst>
      <p:ext uri="{BB962C8B-B14F-4D97-AF65-F5344CB8AC3E}">
        <p14:creationId xmlns:p14="http://schemas.microsoft.com/office/powerpoint/2010/main" val="2524218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8</a:t>
            </a:fld>
            <a:endParaRPr lang="it-IT"/>
          </a:p>
        </p:txBody>
      </p:sp>
    </p:spTree>
    <p:extLst>
      <p:ext uri="{BB962C8B-B14F-4D97-AF65-F5344CB8AC3E}">
        <p14:creationId xmlns:p14="http://schemas.microsoft.com/office/powerpoint/2010/main" val="1002229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9</a:t>
            </a:fld>
            <a:endParaRPr lang="it-IT"/>
          </a:p>
        </p:txBody>
      </p:sp>
    </p:spTree>
    <p:extLst>
      <p:ext uri="{BB962C8B-B14F-4D97-AF65-F5344CB8AC3E}">
        <p14:creationId xmlns:p14="http://schemas.microsoft.com/office/powerpoint/2010/main" val="900677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7F5DAC3-13AA-0030-3273-81719BD2D107}"/>
            </a:ext>
          </a:extLst>
        </p:cNvPr>
        <p:cNvGrpSpPr/>
        <p:nvPr/>
      </p:nvGrpSpPr>
      <p:grpSpPr>
        <a:xfrm>
          <a:off x="0" y="0"/>
          <a:ext cx="0" cy="0"/>
          <a:chOff x="0" y="0"/>
          <a:chExt cx="0" cy="0"/>
        </a:xfrm>
      </p:grpSpPr>
      <p:sp>
        <p:nvSpPr>
          <p:cNvPr id="34818" name="Text Box 2">
            <a:extLst>
              <a:ext uri="{FF2B5EF4-FFF2-40B4-BE49-F238E27FC236}">
                <a16:creationId xmlns:a16="http://schemas.microsoft.com/office/drawing/2014/main" id="{6FA176EC-1FFA-462B-96CD-B5251D141AAE}"/>
              </a:ext>
            </a:extLst>
          </p:cNvPr>
          <p:cNvSpPr>
            <a:spLocks noGrp="1" noRot="1" noChangeAspect="1" noChangeArrowheads="1" noTextEdit="1"/>
          </p:cNvSpPr>
          <p:nvPr>
            <p:ph type="sldImg"/>
          </p:nvPr>
        </p:nvSpPr>
        <p:spPr>
          <a:xfrm>
            <a:off x="96838" y="754063"/>
            <a:ext cx="6613525" cy="3721100"/>
          </a:xfrm>
          <a:ln/>
        </p:spPr>
      </p:sp>
      <p:sp>
        <p:nvSpPr>
          <p:cNvPr id="34819" name="Text Box 3">
            <a:extLst>
              <a:ext uri="{FF2B5EF4-FFF2-40B4-BE49-F238E27FC236}">
                <a16:creationId xmlns:a16="http://schemas.microsoft.com/office/drawing/2014/main" id="{29CF3E10-0DB3-F97B-0D56-BEB8879E62A3}"/>
              </a:ext>
            </a:extLst>
          </p:cNvPr>
          <p:cNvSpPr txBox="1">
            <a:spLocks noChangeArrowheads="1"/>
          </p:cNvSpPr>
          <p:nvPr/>
        </p:nvSpPr>
        <p:spPr bwMode="auto">
          <a:xfrm>
            <a:off x="679450" y="4716463"/>
            <a:ext cx="5435600" cy="44624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endParaRPr lang="it-IT" altLang="it-IT"/>
          </a:p>
        </p:txBody>
      </p:sp>
      <p:sp>
        <p:nvSpPr>
          <p:cNvPr id="2" name="Segnaposto note 1">
            <a:extLst>
              <a:ext uri="{FF2B5EF4-FFF2-40B4-BE49-F238E27FC236}">
                <a16:creationId xmlns:a16="http://schemas.microsoft.com/office/drawing/2014/main" id="{7F52B1EC-1320-5D80-BA91-9912FA92A0A5}"/>
              </a:ext>
            </a:extLst>
          </p:cNvPr>
          <p:cNvSpPr>
            <a:spLocks noGrp="1"/>
          </p:cNvSpPr>
          <p:nvPr>
            <p:ph type="body" idx="1"/>
          </p:nvPr>
        </p:nvSpPr>
        <p:spPr/>
        <p:txBody>
          <a:bodyPr/>
          <a:lstStyle/>
          <a:p>
            <a:r>
              <a:rPr lang="it-IT" dirty="0"/>
              <a:t>Da delibera 1658 GP 2024</a:t>
            </a:r>
          </a:p>
        </p:txBody>
      </p:sp>
    </p:spTree>
    <p:extLst>
      <p:ext uri="{BB962C8B-B14F-4D97-AF65-F5344CB8AC3E}">
        <p14:creationId xmlns:p14="http://schemas.microsoft.com/office/powerpoint/2010/main" val="4035765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11</a:t>
            </a:fld>
            <a:endParaRPr lang="it-IT"/>
          </a:p>
        </p:txBody>
      </p:sp>
    </p:spTree>
    <p:extLst>
      <p:ext uri="{BB962C8B-B14F-4D97-AF65-F5344CB8AC3E}">
        <p14:creationId xmlns:p14="http://schemas.microsoft.com/office/powerpoint/2010/main" val="1985517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i="0" kern="1200" dirty="0">
                <a:solidFill>
                  <a:schemeClr val="tx1"/>
                </a:solidFill>
                <a:effectLst/>
                <a:latin typeface="+mn-lt"/>
                <a:ea typeface="+mn-ea"/>
                <a:cs typeface="+mn-cs"/>
              </a:rPr>
              <a:t>Testo in vigore (dal:  27-6-2017) del D. Lgs. 175/2016 (Codice società a partecipazione pubblica) </a:t>
            </a:r>
            <a:r>
              <a:rPr lang="it-IT" sz="1200" b="0" i="0" kern="1200" dirty="0">
                <a:solidFill>
                  <a:schemeClr val="tx1"/>
                </a:solidFill>
                <a:effectLst/>
                <a:latin typeface="+mn-lt"/>
                <a:ea typeface="+mn-ea"/>
                <a:cs typeface="+mn-cs"/>
              </a:rPr>
              <a:t>- </a:t>
            </a:r>
            <a:r>
              <a:rPr lang="it-IT" sz="1200" b="1" i="0" kern="1200" dirty="0">
                <a:solidFill>
                  <a:schemeClr val="tx1"/>
                </a:solidFill>
                <a:effectLst/>
                <a:latin typeface="+mn-lt"/>
                <a:ea typeface="+mn-ea"/>
                <a:cs typeface="+mn-cs"/>
              </a:rPr>
              <a:t>Art. 17 Società a partecipazione mista pubblico-privata</a:t>
            </a:r>
          </a:p>
          <a:p>
            <a:r>
              <a:rPr lang="it-IT" sz="1200" b="1" i="0" kern="1200" dirty="0">
                <a:solidFill>
                  <a:schemeClr val="tx1"/>
                </a:solidFill>
                <a:effectLst/>
                <a:latin typeface="+mn-lt"/>
                <a:ea typeface="+mn-ea"/>
                <a:cs typeface="+mn-cs"/>
              </a:rPr>
              <a:t>1. </a:t>
            </a:r>
            <a:r>
              <a:rPr lang="it-IT" sz="1200" b="0" i="0" kern="1200" dirty="0">
                <a:solidFill>
                  <a:schemeClr val="tx1"/>
                </a:solidFill>
                <a:effectLst/>
                <a:latin typeface="+mn-lt"/>
                <a:ea typeface="+mn-ea"/>
                <a:cs typeface="+mn-cs"/>
              </a:rPr>
              <a:t>Nelle società </a:t>
            </a:r>
            <a:r>
              <a:rPr lang="it-IT" sz="1200" b="1" i="1" kern="1200" dirty="0">
                <a:solidFill>
                  <a:schemeClr val="tx1"/>
                </a:solidFill>
                <a:effectLst/>
                <a:latin typeface="+mn-lt"/>
                <a:ea typeface="+mn-ea"/>
                <a:cs typeface="+mn-cs"/>
              </a:rPr>
              <a:t>((a partecipazione mista pubblico-privata)) </a:t>
            </a:r>
            <a:r>
              <a:rPr lang="it-IT" sz="1200" b="0" i="0" kern="1200" dirty="0">
                <a:solidFill>
                  <a:schemeClr val="tx1"/>
                </a:solidFill>
                <a:effectLst/>
                <a:latin typeface="+mn-lt"/>
                <a:ea typeface="+mn-ea"/>
                <a:cs typeface="+mn-cs"/>
              </a:rPr>
              <a:t>la quota di partecipazione del soggetto privato </a:t>
            </a:r>
            <a:r>
              <a:rPr lang="it-IT" sz="1200" b="1" i="0" kern="1200" dirty="0">
                <a:solidFill>
                  <a:schemeClr val="tx1"/>
                </a:solidFill>
                <a:effectLst/>
                <a:latin typeface="+mn-lt"/>
                <a:ea typeface="+mn-ea"/>
                <a:cs typeface="+mn-cs"/>
              </a:rPr>
              <a:t>non può essere inferiore al trenta per cento </a:t>
            </a:r>
            <a:r>
              <a:rPr lang="it-IT" sz="1200" b="0" i="0" kern="1200" dirty="0">
                <a:solidFill>
                  <a:schemeClr val="tx1"/>
                </a:solidFill>
                <a:effectLst/>
                <a:latin typeface="+mn-lt"/>
                <a:ea typeface="+mn-ea"/>
                <a:cs typeface="+mn-cs"/>
              </a:rPr>
              <a:t>e la selezione del medesimo si svolge </a:t>
            </a:r>
            <a:r>
              <a:rPr lang="it-IT" sz="1200" b="1" i="0" kern="1200" dirty="0">
                <a:solidFill>
                  <a:schemeClr val="tx1"/>
                </a:solidFill>
                <a:effectLst/>
                <a:latin typeface="+mn-lt"/>
                <a:ea typeface="+mn-ea"/>
                <a:cs typeface="+mn-cs"/>
              </a:rPr>
              <a:t>con procedure di evidenza pubblica </a:t>
            </a:r>
            <a:r>
              <a:rPr lang="it-IT" sz="1200" b="0" i="0" kern="1200" dirty="0">
                <a:solidFill>
                  <a:schemeClr val="tx1"/>
                </a:solidFill>
                <a:effectLst/>
                <a:latin typeface="+mn-lt"/>
                <a:ea typeface="+mn-ea"/>
                <a:cs typeface="+mn-cs"/>
              </a:rPr>
              <a:t>a norma dell'</a:t>
            </a:r>
            <a:r>
              <a:rPr lang="it-IT" sz="1200" b="0" i="0" u="sng" kern="1200" dirty="0">
                <a:solidFill>
                  <a:schemeClr val="tx1"/>
                </a:solidFill>
                <a:effectLst/>
                <a:latin typeface="+mn-lt"/>
                <a:ea typeface="+mn-ea"/>
                <a:cs typeface="+mn-cs"/>
                <a:hlinkClick r:id="rId3"/>
              </a:rPr>
              <a:t>articolo 5, comma 9, del decreto legislativo n. 50 del 2016</a:t>
            </a:r>
            <a:r>
              <a:rPr lang="it-IT" sz="1200" b="0" i="0" kern="1200" dirty="0">
                <a:solidFill>
                  <a:schemeClr val="tx1"/>
                </a:solidFill>
                <a:effectLst/>
                <a:latin typeface="+mn-lt"/>
                <a:ea typeface="+mn-ea"/>
                <a:cs typeface="+mn-cs"/>
              </a:rPr>
              <a:t> e ha a oggetto, al contempo, la sottoscrizione o l'acquisto della partecipazione societaria da parte del socio privato e </a:t>
            </a:r>
            <a:r>
              <a:rPr lang="it-IT" sz="1200" b="1" i="0" kern="1200" dirty="0">
                <a:solidFill>
                  <a:schemeClr val="tx1"/>
                </a:solidFill>
                <a:effectLst/>
                <a:latin typeface="+mn-lt"/>
                <a:ea typeface="+mn-ea"/>
                <a:cs typeface="+mn-cs"/>
              </a:rPr>
              <a:t>l'affidamento del contratto di appalto o di concessione oggetto esclusivo dell'attività della società mista</a:t>
            </a:r>
            <a:r>
              <a:rPr lang="it-IT" sz="1200" b="0" i="0" kern="1200" dirty="0">
                <a:solidFill>
                  <a:schemeClr val="tx1"/>
                </a:solidFill>
                <a:effectLst/>
                <a:latin typeface="+mn-lt"/>
                <a:ea typeface="+mn-ea"/>
                <a:cs typeface="+mn-cs"/>
              </a:rPr>
              <a:t>.</a:t>
            </a:r>
          </a:p>
          <a:p>
            <a:r>
              <a:rPr lang="it-IT" sz="1200" b="1" i="0" kern="1200" dirty="0">
                <a:solidFill>
                  <a:schemeClr val="tx1"/>
                </a:solidFill>
                <a:effectLst/>
                <a:latin typeface="+mn-lt"/>
                <a:ea typeface="+mn-ea"/>
                <a:cs typeface="+mn-cs"/>
              </a:rPr>
              <a:t>2. </a:t>
            </a:r>
            <a:r>
              <a:rPr lang="it-IT" sz="1200" b="0" i="0" kern="1200" dirty="0">
                <a:solidFill>
                  <a:schemeClr val="tx1"/>
                </a:solidFill>
                <a:effectLst/>
                <a:latin typeface="+mn-lt"/>
                <a:ea typeface="+mn-ea"/>
                <a:cs typeface="+mn-cs"/>
              </a:rPr>
              <a:t>Il socio privato </a:t>
            </a:r>
            <a:r>
              <a:rPr lang="it-IT" sz="1200" b="1" i="0" kern="1200" dirty="0">
                <a:solidFill>
                  <a:schemeClr val="tx1"/>
                </a:solidFill>
                <a:effectLst/>
                <a:latin typeface="+mn-lt"/>
                <a:ea typeface="+mn-ea"/>
                <a:cs typeface="+mn-cs"/>
              </a:rPr>
              <a:t>deve possedere i requisiti di qualificazione previsti da norme legali o regolamentari in relazione alla prestazione per cui la società è stata costituita. All'avviso pubblico sono allegati la bozza dello statuto e degli eventuali accordi parasociali</a:t>
            </a:r>
            <a:r>
              <a:rPr lang="it-IT" sz="1200" b="0" i="0" kern="1200" dirty="0">
                <a:solidFill>
                  <a:schemeClr val="tx1"/>
                </a:solidFill>
                <a:effectLst/>
                <a:latin typeface="+mn-lt"/>
                <a:ea typeface="+mn-ea"/>
                <a:cs typeface="+mn-cs"/>
              </a:rPr>
              <a:t>, nonché degli elementi essenziali del contratto di servizio e dei disciplinari e regolamenti di esecuzione che ne costituiscono parte integrante. Il bando di gara deve specificare l'oggetto dell'affidamento, i necessari requisiti di qualificazione generali e speciali di carattere tecnico ed economico-finanziario dei concorrenti, nonché il criterio di aggiudicazione che garantisca una valutazione delle offerte in condizioni di concorrenza effettiva in modo da individuare un vantaggio economico complessivo per l'amministrazione pubblica che ha indetto la procedura. I criteri di aggiudicazione possono includere, tra l'altro, aspetti qualitativi ambientali, sociali connessi all'oggetto dell'affidamento o relativi all'innovazione.</a:t>
            </a:r>
          </a:p>
          <a:p>
            <a:r>
              <a:rPr lang="it-IT" sz="1200" b="1" i="0" kern="1200" dirty="0">
                <a:solidFill>
                  <a:schemeClr val="tx1"/>
                </a:solidFill>
                <a:effectLst/>
                <a:latin typeface="+mn-lt"/>
                <a:ea typeface="+mn-ea"/>
                <a:cs typeface="+mn-cs"/>
              </a:rPr>
              <a:t>3. La </a:t>
            </a:r>
            <a:r>
              <a:rPr lang="it-IT" sz="1200" b="1" i="0" u="sng" kern="1200" dirty="0">
                <a:solidFill>
                  <a:schemeClr val="tx1"/>
                </a:solidFill>
                <a:effectLst/>
                <a:latin typeface="+mn-lt"/>
                <a:ea typeface="+mn-ea"/>
                <a:cs typeface="+mn-cs"/>
              </a:rPr>
              <a:t>durata della partecipazione privata alla società, aggiudicata ai sensi del comma 1 del presente articolo, non può essere superiore alla durata dell'appalto </a:t>
            </a:r>
            <a:r>
              <a:rPr lang="it-IT" sz="1200" b="1" i="0" kern="1200" dirty="0">
                <a:solidFill>
                  <a:schemeClr val="tx1"/>
                </a:solidFill>
                <a:effectLst/>
                <a:latin typeface="+mn-lt"/>
                <a:ea typeface="+mn-ea"/>
                <a:cs typeface="+mn-cs"/>
              </a:rPr>
              <a:t>o della concessione. Lo statuto prevede meccanismi </a:t>
            </a:r>
            <a:r>
              <a:rPr lang="it-IT" sz="1200" b="0" i="0" kern="1200" dirty="0">
                <a:solidFill>
                  <a:schemeClr val="tx1"/>
                </a:solidFill>
                <a:effectLst/>
                <a:latin typeface="+mn-lt"/>
                <a:ea typeface="+mn-ea"/>
                <a:cs typeface="+mn-cs"/>
              </a:rPr>
              <a:t>idonei a determinare lo scioglimento del rapporto societario in caso di risoluzione del contratto di servizio.</a:t>
            </a:r>
          </a:p>
          <a:p>
            <a:r>
              <a:rPr lang="it-IT" sz="1200" b="1" i="0" kern="1200" dirty="0">
                <a:solidFill>
                  <a:schemeClr val="tx1"/>
                </a:solidFill>
                <a:effectLst/>
                <a:latin typeface="+mn-lt"/>
                <a:ea typeface="+mn-ea"/>
                <a:cs typeface="+mn-cs"/>
              </a:rPr>
              <a:t>4. </a:t>
            </a:r>
            <a:r>
              <a:rPr lang="it-IT" sz="1200" b="0" i="0" kern="1200" dirty="0">
                <a:solidFill>
                  <a:schemeClr val="tx1"/>
                </a:solidFill>
                <a:effectLst/>
                <a:latin typeface="+mn-lt"/>
                <a:ea typeface="+mn-ea"/>
                <a:cs typeface="+mn-cs"/>
              </a:rPr>
              <a:t>Nelle società di cui al presente articolo:</a:t>
            </a:r>
            <a:br>
              <a:rPr lang="it-IT" sz="1200" b="0" i="0" kern="1200" dirty="0">
                <a:solidFill>
                  <a:schemeClr val="tx1"/>
                </a:solidFill>
                <a:effectLst/>
                <a:latin typeface="+mn-lt"/>
                <a:ea typeface="+mn-ea"/>
                <a:cs typeface="+mn-cs"/>
              </a:rPr>
            </a:br>
            <a:r>
              <a:rPr lang="it-IT" sz="1200" b="0" i="0" kern="1200" dirty="0">
                <a:solidFill>
                  <a:schemeClr val="tx1"/>
                </a:solidFill>
                <a:effectLst/>
                <a:latin typeface="+mn-lt"/>
                <a:ea typeface="+mn-ea"/>
                <a:cs typeface="+mn-cs"/>
              </a:rPr>
              <a:t>a) gli statuti delle società per azioni possono contenere clausole in deroga delle disposizioni dell'</a:t>
            </a:r>
            <a:r>
              <a:rPr lang="it-IT" sz="1200" b="0" i="0" u="sng" kern="1200" dirty="0">
                <a:solidFill>
                  <a:schemeClr val="tx1"/>
                </a:solidFill>
                <a:effectLst/>
                <a:latin typeface="+mn-lt"/>
                <a:ea typeface="+mn-ea"/>
                <a:cs typeface="+mn-cs"/>
                <a:hlinkClick r:id="rId4"/>
              </a:rPr>
              <a:t>articolo 2380-bis</a:t>
            </a:r>
            <a:r>
              <a:rPr lang="it-IT" sz="1200" b="0" i="0" kern="1200" dirty="0">
                <a:solidFill>
                  <a:schemeClr val="tx1"/>
                </a:solidFill>
                <a:effectLst/>
                <a:latin typeface="+mn-lt"/>
                <a:ea typeface="+mn-ea"/>
                <a:cs typeface="+mn-cs"/>
              </a:rPr>
              <a:t> e dell'</a:t>
            </a:r>
            <a:r>
              <a:rPr lang="it-IT" sz="1200" b="0" i="0" u="sng" kern="1200" dirty="0">
                <a:solidFill>
                  <a:schemeClr val="tx1"/>
                </a:solidFill>
                <a:effectLst/>
                <a:latin typeface="+mn-lt"/>
                <a:ea typeface="+mn-ea"/>
                <a:cs typeface="+mn-cs"/>
                <a:hlinkClick r:id="rId5"/>
              </a:rPr>
              <a:t>articolo 2409-novies del codice civile</a:t>
            </a:r>
            <a:r>
              <a:rPr lang="it-IT" sz="1200" b="0" i="0" kern="1200" dirty="0">
                <a:solidFill>
                  <a:schemeClr val="tx1"/>
                </a:solidFill>
                <a:effectLst/>
                <a:latin typeface="+mn-lt"/>
                <a:ea typeface="+mn-ea"/>
                <a:cs typeface="+mn-cs"/>
              </a:rPr>
              <a:t> al fine di consentire il controllo interno del socio pubblico sulla gestione dell'impresa;</a:t>
            </a:r>
          </a:p>
          <a:p>
            <a:r>
              <a:rPr lang="it-IT" sz="1200" b="0" i="0" kern="1200" dirty="0">
                <a:solidFill>
                  <a:schemeClr val="tx1"/>
                </a:solidFill>
                <a:effectLst/>
                <a:latin typeface="+mn-lt"/>
                <a:ea typeface="+mn-ea"/>
                <a:cs typeface="+mn-cs"/>
              </a:rPr>
              <a:t>b) gli statuti delle società a responsabilità limitata possono prevedere l'attribuzione all'ente o agli enti pubblici partecipanti e ai soci privati di particolari diritti, ai sensi dell'</a:t>
            </a:r>
            <a:r>
              <a:rPr lang="it-IT" sz="1200" b="0" i="0" u="sng" kern="1200" dirty="0">
                <a:solidFill>
                  <a:schemeClr val="tx1"/>
                </a:solidFill>
                <a:effectLst/>
                <a:latin typeface="+mn-lt"/>
                <a:ea typeface="+mn-ea"/>
                <a:cs typeface="+mn-cs"/>
                <a:hlinkClick r:id="rId6"/>
              </a:rPr>
              <a:t>articolo 2468, terzo comma, del codice civile</a:t>
            </a:r>
            <a:r>
              <a:rPr lang="it-IT" sz="1200" b="0" i="0" kern="1200" dirty="0">
                <a:solidFill>
                  <a:schemeClr val="tx1"/>
                </a:solidFill>
                <a:effectLst/>
                <a:latin typeface="+mn-lt"/>
                <a:ea typeface="+mn-ea"/>
                <a:cs typeface="+mn-cs"/>
              </a:rPr>
              <a:t>, e derogare all'</a:t>
            </a:r>
            <a:r>
              <a:rPr lang="it-IT" sz="1200" b="0" i="0" u="sng" kern="1200" dirty="0">
                <a:solidFill>
                  <a:schemeClr val="tx1"/>
                </a:solidFill>
                <a:effectLst/>
                <a:latin typeface="+mn-lt"/>
                <a:ea typeface="+mn-ea"/>
                <a:cs typeface="+mn-cs"/>
                <a:hlinkClick r:id="rId7"/>
              </a:rPr>
              <a:t>articolo 2479, primo comma, del codice civile</a:t>
            </a:r>
            <a:r>
              <a:rPr lang="it-IT" sz="1200" b="0" i="0" kern="1200" dirty="0">
                <a:solidFill>
                  <a:schemeClr val="tx1"/>
                </a:solidFill>
                <a:effectLst/>
                <a:latin typeface="+mn-lt"/>
                <a:ea typeface="+mn-ea"/>
                <a:cs typeface="+mn-cs"/>
              </a:rPr>
              <a:t> nel senso di eliminare o limitare la competenza dei soci;</a:t>
            </a:r>
          </a:p>
          <a:p>
            <a:r>
              <a:rPr lang="it-IT" sz="1200" b="0" i="0" kern="1200" dirty="0">
                <a:solidFill>
                  <a:schemeClr val="tx1"/>
                </a:solidFill>
                <a:effectLst/>
                <a:latin typeface="+mn-lt"/>
                <a:ea typeface="+mn-ea"/>
                <a:cs typeface="+mn-cs"/>
              </a:rPr>
              <a:t>c) gli statuti delle società per azioni possono prevedere l'emissione di speciali categorie di azioni e di azioni con prestazioni accessorie da assegnare al socio privato;</a:t>
            </a:r>
          </a:p>
          <a:p>
            <a:r>
              <a:rPr lang="it-IT" sz="1200" b="0" i="0" kern="1200" dirty="0">
                <a:solidFill>
                  <a:schemeClr val="tx1"/>
                </a:solidFill>
                <a:effectLst/>
                <a:latin typeface="+mn-lt"/>
                <a:ea typeface="+mn-ea"/>
                <a:cs typeface="+mn-cs"/>
              </a:rPr>
              <a:t>d) i patti parasociali possono avere durata superiore a cinque anni, in deroga all'</a:t>
            </a:r>
            <a:r>
              <a:rPr lang="it-IT" sz="1200" b="0" i="0" u="sng" kern="1200" dirty="0">
                <a:solidFill>
                  <a:schemeClr val="tx1"/>
                </a:solidFill>
                <a:effectLst/>
                <a:latin typeface="+mn-lt"/>
                <a:ea typeface="+mn-ea"/>
                <a:cs typeface="+mn-cs"/>
                <a:hlinkClick r:id="rId8"/>
              </a:rPr>
              <a:t>articolo 2341-bis, primo comma, del codice civile</a:t>
            </a:r>
            <a:r>
              <a:rPr lang="it-IT" sz="1200" b="0" i="0" kern="1200" dirty="0">
                <a:solidFill>
                  <a:schemeClr val="tx1"/>
                </a:solidFill>
                <a:effectLst/>
                <a:latin typeface="+mn-lt"/>
                <a:ea typeface="+mn-ea"/>
                <a:cs typeface="+mn-cs"/>
              </a:rPr>
              <a:t>, purché entro i limiti di durata del contratto per la cui esecuzione la società è stata costituita.</a:t>
            </a:r>
          </a:p>
          <a:p>
            <a:r>
              <a:rPr lang="it-IT" sz="1200" b="1" i="0" kern="1200" dirty="0">
                <a:solidFill>
                  <a:schemeClr val="tx1"/>
                </a:solidFill>
                <a:effectLst/>
                <a:latin typeface="+mn-lt"/>
                <a:ea typeface="+mn-ea"/>
                <a:cs typeface="+mn-cs"/>
              </a:rPr>
              <a:t>5. </a:t>
            </a:r>
            <a:r>
              <a:rPr lang="it-IT" sz="1200" b="0" i="0" kern="1200" dirty="0">
                <a:solidFill>
                  <a:schemeClr val="tx1"/>
                </a:solidFill>
                <a:effectLst/>
                <a:latin typeface="+mn-lt"/>
                <a:ea typeface="+mn-ea"/>
                <a:cs typeface="+mn-cs"/>
              </a:rPr>
              <a:t>Nel rispetto delle disposizioni del presente articolo, al fine di ottimizzare la realizzazione e la gestione di più opere e servizi, anche non simultaneamente assegnati, la società può emettere azioni correlate ai sensi dell'</a:t>
            </a:r>
            <a:r>
              <a:rPr lang="it-IT" sz="1200" b="0" i="0" u="sng" kern="1200" dirty="0">
                <a:solidFill>
                  <a:schemeClr val="tx1"/>
                </a:solidFill>
                <a:effectLst/>
                <a:latin typeface="+mn-lt"/>
                <a:ea typeface="+mn-ea"/>
                <a:cs typeface="+mn-cs"/>
                <a:hlinkClick r:id="rId9"/>
              </a:rPr>
              <a:t>articolo 2350, secondo comma, del codice civile</a:t>
            </a:r>
            <a:r>
              <a:rPr lang="it-IT" sz="1200" b="0" i="0" kern="1200" dirty="0">
                <a:solidFill>
                  <a:schemeClr val="tx1"/>
                </a:solidFill>
                <a:effectLst/>
                <a:latin typeface="+mn-lt"/>
                <a:ea typeface="+mn-ea"/>
                <a:cs typeface="+mn-cs"/>
              </a:rPr>
              <a:t>, o costituire patrimoni destinati o essere assoggettata a direzione e coordinamento da parte di un'altra società.</a:t>
            </a:r>
          </a:p>
          <a:p>
            <a:r>
              <a:rPr lang="it-IT" sz="1200" b="1" i="0" kern="1200" dirty="0">
                <a:solidFill>
                  <a:schemeClr val="tx1"/>
                </a:solidFill>
                <a:effectLst/>
                <a:latin typeface="+mn-lt"/>
                <a:ea typeface="+mn-ea"/>
                <a:cs typeface="+mn-cs"/>
              </a:rPr>
              <a:t>6. </a:t>
            </a:r>
            <a:r>
              <a:rPr lang="it-IT" sz="1200" b="0" i="0" kern="1200" dirty="0">
                <a:solidFill>
                  <a:schemeClr val="tx1"/>
                </a:solidFill>
                <a:effectLst/>
                <a:latin typeface="+mn-lt"/>
                <a:ea typeface="+mn-ea"/>
                <a:cs typeface="+mn-cs"/>
              </a:rPr>
              <a:t>Alle società di cui al presente articolo che non siano organismi di diritto pubblico, costituite per la realizzazione di lavori o opere o per la produzione di beni o servizi non destinati ad essere collocati sul mercato in regime di concorrenza, per la realizzazione dell'opera pubblica o alla gestione del servizio per i quali sono state specificamente costituite non si applicano le disposizioni del </a:t>
            </a:r>
            <a:r>
              <a:rPr lang="it-IT" sz="1200" b="0" i="0" u="sng" kern="1200" dirty="0">
                <a:solidFill>
                  <a:schemeClr val="tx1"/>
                </a:solidFill>
                <a:effectLst/>
                <a:latin typeface="+mn-lt"/>
                <a:ea typeface="+mn-ea"/>
                <a:cs typeface="+mn-cs"/>
                <a:hlinkClick r:id="rId10"/>
              </a:rPr>
              <a:t>decreto legislativo n. 50 del 2016</a:t>
            </a:r>
            <a:r>
              <a:rPr lang="it-IT" sz="1200" b="0" i="0" kern="1200" dirty="0">
                <a:solidFill>
                  <a:schemeClr val="tx1"/>
                </a:solidFill>
                <a:effectLst/>
                <a:latin typeface="+mn-lt"/>
                <a:ea typeface="+mn-ea"/>
                <a:cs typeface="+mn-cs"/>
              </a:rPr>
              <a:t>, se ricorrono le seguenti condizioni:</a:t>
            </a:r>
            <a:br>
              <a:rPr lang="it-IT" sz="1200" b="0" i="0" kern="1200" dirty="0">
                <a:solidFill>
                  <a:schemeClr val="tx1"/>
                </a:solidFill>
                <a:effectLst/>
                <a:latin typeface="+mn-lt"/>
                <a:ea typeface="+mn-ea"/>
                <a:cs typeface="+mn-cs"/>
              </a:rPr>
            </a:br>
            <a:endParaRPr lang="it-IT" sz="1200" b="0" i="0" kern="1200" dirty="0">
              <a:solidFill>
                <a:schemeClr val="tx1"/>
              </a:solidFill>
              <a:effectLst/>
              <a:latin typeface="+mn-lt"/>
              <a:ea typeface="+mn-ea"/>
              <a:cs typeface="+mn-cs"/>
            </a:endParaRPr>
          </a:p>
          <a:p>
            <a:r>
              <a:rPr lang="it-IT" sz="1200" b="0" i="0" kern="1200" dirty="0">
                <a:solidFill>
                  <a:schemeClr val="tx1"/>
                </a:solidFill>
                <a:effectLst/>
                <a:latin typeface="+mn-lt"/>
                <a:ea typeface="+mn-ea"/>
                <a:cs typeface="+mn-cs"/>
              </a:rPr>
              <a:t>a) la scelta del socio privato è avvenuta nel rispetto di procedure di evidenza pubblica;</a:t>
            </a:r>
            <a:br>
              <a:rPr lang="it-IT" sz="1200" b="0" i="0" kern="1200" dirty="0">
                <a:solidFill>
                  <a:schemeClr val="tx1"/>
                </a:solidFill>
                <a:effectLst/>
                <a:latin typeface="+mn-lt"/>
                <a:ea typeface="+mn-ea"/>
                <a:cs typeface="+mn-cs"/>
              </a:rPr>
            </a:br>
            <a:endParaRPr lang="it-IT" sz="1200" b="0" i="0" kern="1200" dirty="0">
              <a:solidFill>
                <a:schemeClr val="tx1"/>
              </a:solidFill>
              <a:effectLst/>
              <a:latin typeface="+mn-lt"/>
              <a:ea typeface="+mn-ea"/>
              <a:cs typeface="+mn-cs"/>
            </a:endParaRPr>
          </a:p>
          <a:p>
            <a:r>
              <a:rPr lang="it-IT" sz="1200" b="0" i="0" kern="1200" dirty="0">
                <a:solidFill>
                  <a:schemeClr val="tx1"/>
                </a:solidFill>
                <a:effectLst/>
                <a:latin typeface="+mn-lt"/>
                <a:ea typeface="+mn-ea"/>
                <a:cs typeface="+mn-cs"/>
              </a:rPr>
              <a:t>b) il socio privato ha i requisiti di qualificazione previsti dal </a:t>
            </a:r>
            <a:r>
              <a:rPr lang="it-IT" sz="1200" b="0" i="0" u="sng" kern="1200" dirty="0">
                <a:solidFill>
                  <a:schemeClr val="tx1"/>
                </a:solidFill>
                <a:effectLst/>
                <a:latin typeface="+mn-lt"/>
                <a:ea typeface="+mn-ea"/>
                <a:cs typeface="+mn-cs"/>
                <a:hlinkClick r:id="rId10"/>
              </a:rPr>
              <a:t>decreto legislativo n. 50 del 2016</a:t>
            </a:r>
            <a:r>
              <a:rPr lang="it-IT" sz="1200" b="0" i="0" kern="1200" dirty="0">
                <a:solidFill>
                  <a:schemeClr val="tx1"/>
                </a:solidFill>
                <a:effectLst/>
                <a:latin typeface="+mn-lt"/>
                <a:ea typeface="+mn-ea"/>
                <a:cs typeface="+mn-cs"/>
              </a:rPr>
              <a:t> in relazione alla prestazione per cui la società è stata costituita;</a:t>
            </a:r>
            <a:br>
              <a:rPr lang="it-IT" sz="1200" b="0" i="0" kern="1200" dirty="0">
                <a:solidFill>
                  <a:schemeClr val="tx1"/>
                </a:solidFill>
                <a:effectLst/>
                <a:latin typeface="+mn-lt"/>
                <a:ea typeface="+mn-ea"/>
                <a:cs typeface="+mn-cs"/>
              </a:rPr>
            </a:br>
            <a:endParaRPr lang="it-IT" sz="1200" b="0" i="0" kern="1200" dirty="0">
              <a:solidFill>
                <a:schemeClr val="tx1"/>
              </a:solidFill>
              <a:effectLst/>
              <a:latin typeface="+mn-lt"/>
              <a:ea typeface="+mn-ea"/>
              <a:cs typeface="+mn-cs"/>
            </a:endParaRPr>
          </a:p>
          <a:p>
            <a:r>
              <a:rPr lang="it-IT" sz="1200" b="0" i="0" kern="1200" dirty="0">
                <a:solidFill>
                  <a:schemeClr val="tx1"/>
                </a:solidFill>
                <a:effectLst/>
                <a:latin typeface="+mn-lt"/>
                <a:ea typeface="+mn-ea"/>
                <a:cs typeface="+mn-cs"/>
              </a:rPr>
              <a:t>c) la società provvede in via diretta alla realizzazione dell'opera o del servizio, in misura superiore al 70% del relativo importo.</a:t>
            </a:r>
          </a:p>
          <a:p>
            <a:endParaRPr lang="it-IT" dirty="0"/>
          </a:p>
        </p:txBody>
      </p:sp>
      <p:sp>
        <p:nvSpPr>
          <p:cNvPr id="4" name="Segnaposto numero diapositiva 3"/>
          <p:cNvSpPr>
            <a:spLocks noGrp="1"/>
          </p:cNvSpPr>
          <p:nvPr>
            <p:ph type="sldNum" sz="quarter" idx="5"/>
          </p:nvPr>
        </p:nvSpPr>
        <p:spPr/>
        <p:txBody>
          <a:bodyPr/>
          <a:lstStyle/>
          <a:p>
            <a:fld id="{EA43D016-9F88-EE43-8715-BA8A587645DA}" type="slidenum">
              <a:rPr lang="it-IT" smtClean="0"/>
              <a:t>12</a:t>
            </a:fld>
            <a:endParaRPr lang="it-IT"/>
          </a:p>
        </p:txBody>
      </p:sp>
    </p:spTree>
    <p:extLst>
      <p:ext uri="{BB962C8B-B14F-4D97-AF65-F5344CB8AC3E}">
        <p14:creationId xmlns:p14="http://schemas.microsoft.com/office/powerpoint/2010/main" val="1644947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dirty="0">
                <a:solidFill>
                  <a:srgbClr val="1522D0"/>
                </a:solidFill>
                <a:latin typeface="+mn-lt"/>
              </a:rPr>
              <a:t>[*] </a:t>
            </a:r>
            <a:r>
              <a:rPr lang="it-IT" sz="1200" dirty="0"/>
              <a:t>ratificato con LP 1/2007 e con LR del Veneto 26/2006)</a:t>
            </a:r>
          </a:p>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13</a:t>
            </a:fld>
            <a:endParaRPr lang="it-IT"/>
          </a:p>
        </p:txBody>
      </p:sp>
    </p:spTree>
    <p:extLst>
      <p:ext uri="{BB962C8B-B14F-4D97-AF65-F5344CB8AC3E}">
        <p14:creationId xmlns:p14="http://schemas.microsoft.com/office/powerpoint/2010/main" val="267299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14</a:t>
            </a:fld>
            <a:endParaRPr lang="it-IT"/>
          </a:p>
        </p:txBody>
      </p:sp>
    </p:spTree>
    <p:extLst>
      <p:ext uri="{BB962C8B-B14F-4D97-AF65-F5344CB8AC3E}">
        <p14:creationId xmlns:p14="http://schemas.microsoft.com/office/powerpoint/2010/main" val="1773871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1DF3F74E-CD00-AC43-92B6-6B9759F0AEFC}" type="slidenum">
              <a:rPr lang="it-IT" smtClean="0"/>
              <a:t>15</a:t>
            </a:fld>
            <a:endParaRPr lang="it-IT"/>
          </a:p>
        </p:txBody>
      </p:sp>
    </p:spTree>
    <p:extLst>
      <p:ext uri="{BB962C8B-B14F-4D97-AF65-F5344CB8AC3E}">
        <p14:creationId xmlns:p14="http://schemas.microsoft.com/office/powerpoint/2010/main" val="3997646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b="1" dirty="0"/>
              <a:t>Art 1 bis 1 </a:t>
            </a:r>
            <a:r>
              <a:rPr lang="it-IT" sz="1200" b="1" kern="1200" dirty="0">
                <a:solidFill>
                  <a:schemeClr val="tx1"/>
                </a:solidFill>
                <a:effectLst/>
                <a:latin typeface="+mn-lt"/>
                <a:ea typeface="+mn-ea"/>
                <a:cs typeface="+mn-cs"/>
              </a:rPr>
              <a:t>“</a:t>
            </a:r>
            <a:r>
              <a:rPr lang="it-IT" sz="1200" b="1" i="1" kern="1200" dirty="0" err="1">
                <a:solidFill>
                  <a:schemeClr val="tx1"/>
                </a:solidFill>
                <a:effectLst/>
                <a:latin typeface="+mn-lt"/>
                <a:ea typeface="+mn-ea"/>
                <a:cs typeface="+mn-cs"/>
              </a:rPr>
              <a:t>lett</a:t>
            </a:r>
            <a:r>
              <a:rPr lang="it-IT" sz="1200" b="1" i="1" kern="1200" dirty="0">
                <a:solidFill>
                  <a:schemeClr val="tx1"/>
                </a:solidFill>
                <a:effectLst/>
                <a:latin typeface="+mn-lt"/>
                <a:ea typeface="+mn-ea"/>
                <a:cs typeface="+mn-cs"/>
              </a:rPr>
              <a:t> h: “ </a:t>
            </a:r>
            <a:r>
              <a:rPr lang="it-IT" sz="1200" b="1" i="1" u="sng" kern="1200" dirty="0">
                <a:solidFill>
                  <a:schemeClr val="tx1"/>
                </a:solidFill>
                <a:effectLst/>
                <a:latin typeface="+mn-lt"/>
                <a:ea typeface="+mn-ea"/>
                <a:cs typeface="+mn-cs"/>
              </a:rPr>
              <a:t>i miglioramenti minimi in termini energetici, di potenza di generazione e di producibilità da raggiungere nel complesso delle opere</a:t>
            </a:r>
            <a:r>
              <a:rPr lang="it-IT" sz="1200" b="1" i="1" kern="1200" dirty="0">
                <a:solidFill>
                  <a:schemeClr val="tx1"/>
                </a:solidFill>
                <a:effectLst/>
                <a:latin typeface="+mn-lt"/>
                <a:ea typeface="+mn-ea"/>
                <a:cs typeface="+mn-cs"/>
              </a:rPr>
              <a:t> di derivazione, adduzione, regolazione e condotta dell'acqua e degli impianti di generazione, trasformazione e connessione elettrica con riferimento agli </a:t>
            </a:r>
            <a:r>
              <a:rPr lang="it-IT" sz="1200" b="1" i="1" u="sng" kern="1200" dirty="0">
                <a:solidFill>
                  <a:schemeClr val="tx1"/>
                </a:solidFill>
                <a:effectLst/>
                <a:latin typeface="+mn-lt"/>
                <a:ea typeface="+mn-ea"/>
                <a:cs typeface="+mn-cs"/>
              </a:rPr>
              <a:t>obiettivi strategici nazionali in materia di sicurezza</a:t>
            </a:r>
            <a:r>
              <a:rPr lang="it-IT" sz="1200" b="1" i="1" kern="1200" dirty="0">
                <a:solidFill>
                  <a:schemeClr val="tx1"/>
                </a:solidFill>
                <a:effectLst/>
                <a:latin typeface="+mn-lt"/>
                <a:ea typeface="+mn-ea"/>
                <a:cs typeface="+mn-cs"/>
              </a:rPr>
              <a:t> energetica e fonti energetiche rinnovabili, compresa la possibilità di dotare le infrastrutture di accumulo idrico per favorire l'integrazione delle stesse energie rinnovabili nel mercato dell'energia e nel rispetto di quanto previsto dal codice di trasmissione, dispacciamento, sviluppo e sicurezza della rete elettrica di cui all'</a:t>
            </a:r>
            <a:r>
              <a:rPr lang="it-IT" sz="1200" b="1" i="1" u="sng" kern="1200" dirty="0">
                <a:solidFill>
                  <a:schemeClr val="tx1"/>
                </a:solidFill>
                <a:effectLst/>
                <a:latin typeface="+mn-lt"/>
                <a:ea typeface="+mn-ea"/>
                <a:cs typeface="+mn-cs"/>
                <a:hlinkClick r:id="rId3"/>
              </a:rPr>
              <a:t>articolo 1, comma 4, del decreto del Presidente del Consiglio dei ministri 11 maggio 2004, pubblicato nella Gazzetta Ufficiale n. 115 del 18 maggio 2004</a:t>
            </a:r>
            <a:r>
              <a:rPr lang="it-IT" sz="1200" b="1" i="1" kern="1200" dirty="0">
                <a:solidFill>
                  <a:schemeClr val="tx1"/>
                </a:solidFill>
                <a:effectLst/>
                <a:latin typeface="+mn-lt"/>
                <a:ea typeface="+mn-ea"/>
                <a:cs typeface="+mn-cs"/>
              </a:rPr>
              <a:t>, e dai suoi aggiornamenti;</a:t>
            </a:r>
            <a:endParaRPr lang="it-IT" sz="1200" b="1" kern="1200" dirty="0">
              <a:solidFill>
                <a:schemeClr val="tx1"/>
              </a:solidFill>
              <a:effectLst/>
              <a:latin typeface="+mn-lt"/>
              <a:ea typeface="+mn-ea"/>
              <a:cs typeface="+mn-cs"/>
            </a:endParaRPr>
          </a:p>
          <a:p>
            <a:r>
              <a:rPr lang="it-IT" sz="1200" b="1" i="1" kern="1200" dirty="0">
                <a:solidFill>
                  <a:schemeClr val="tx1"/>
                </a:solidFill>
                <a:effectLst/>
                <a:latin typeface="+mn-lt"/>
                <a:ea typeface="+mn-ea"/>
                <a:cs typeface="+mn-cs"/>
              </a:rPr>
              <a:t>i) i </a:t>
            </a:r>
            <a:r>
              <a:rPr lang="it-IT" sz="1200" b="1" i="1" u="sng" kern="1200" dirty="0">
                <a:solidFill>
                  <a:schemeClr val="tx1"/>
                </a:solidFill>
                <a:effectLst/>
                <a:latin typeface="+mn-lt"/>
                <a:ea typeface="+mn-ea"/>
                <a:cs typeface="+mn-cs"/>
              </a:rPr>
              <a:t>livelli minimi in termini di miglioramento e risanamento ambientale del bacino idrografico</a:t>
            </a:r>
            <a:r>
              <a:rPr lang="it-IT" sz="1200" b="1" i="1" kern="1200" dirty="0">
                <a:solidFill>
                  <a:schemeClr val="tx1"/>
                </a:solidFill>
                <a:effectLst/>
                <a:latin typeface="+mn-lt"/>
                <a:ea typeface="+mn-ea"/>
                <a:cs typeface="+mn-cs"/>
              </a:rPr>
              <a:t> di pertinenza, in coerenza con gli strumenti di pianificazione a scala di distretto idrografico in attuazione della </a:t>
            </a:r>
            <a:r>
              <a:rPr lang="it-IT" sz="1200" b="1" i="1" u="sng" kern="1200" dirty="0">
                <a:solidFill>
                  <a:schemeClr val="tx1"/>
                </a:solidFill>
                <a:effectLst/>
                <a:latin typeface="+mn-lt"/>
                <a:ea typeface="+mn-ea"/>
                <a:cs typeface="+mn-cs"/>
                <a:hlinkClick r:id="rId4"/>
              </a:rPr>
              <a:t>direttiva 2000/60/CE del Parlamento europeo e del Consiglio, del 23 ottobre 2000</a:t>
            </a:r>
            <a:r>
              <a:rPr lang="it-IT" sz="1200" b="1" i="1" kern="1200" dirty="0">
                <a:solidFill>
                  <a:schemeClr val="tx1"/>
                </a:solidFill>
                <a:effectLst/>
                <a:latin typeface="+mn-lt"/>
                <a:ea typeface="+mn-ea"/>
                <a:cs typeface="+mn-cs"/>
              </a:rPr>
              <a:t>, determinando obbligatoriamente una quota degli introiti derivanti dall'assegnazione, da destinare al finanziamento delle misure dei piani di gestione distrettuali o dei piani di tutela finalizzate alla tutela e al ripristino ambientale dei corpi idrici interessati dalla derivazione;</a:t>
            </a:r>
            <a:endParaRPr lang="it-IT" sz="1200" b="1" kern="1200" dirty="0">
              <a:solidFill>
                <a:schemeClr val="tx1"/>
              </a:solidFill>
              <a:effectLst/>
              <a:latin typeface="+mn-lt"/>
              <a:ea typeface="+mn-ea"/>
              <a:cs typeface="+mn-cs"/>
            </a:endParaRPr>
          </a:p>
          <a:p>
            <a:r>
              <a:rPr lang="it-IT" sz="1200" b="1" i="1" kern="1200" dirty="0">
                <a:solidFill>
                  <a:schemeClr val="tx1"/>
                </a:solidFill>
                <a:effectLst/>
                <a:latin typeface="+mn-lt"/>
                <a:ea typeface="+mn-ea"/>
                <a:cs typeface="+mn-cs"/>
              </a:rPr>
              <a:t>l) </a:t>
            </a:r>
            <a:r>
              <a:rPr lang="it-IT" sz="1200" b="1" i="1" u="sng" kern="1200" dirty="0">
                <a:solidFill>
                  <a:schemeClr val="tx1"/>
                </a:solidFill>
                <a:effectLst/>
                <a:latin typeface="+mn-lt"/>
                <a:ea typeface="+mn-ea"/>
                <a:cs typeface="+mn-cs"/>
              </a:rPr>
              <a:t>le misure di compensazione ambientale e territoriale</a:t>
            </a:r>
            <a:r>
              <a:rPr lang="it-IT" sz="1200" b="1" i="1" kern="1200" dirty="0">
                <a:solidFill>
                  <a:schemeClr val="tx1"/>
                </a:solidFill>
                <a:effectLst/>
                <a:latin typeface="+mn-lt"/>
                <a:ea typeface="+mn-ea"/>
                <a:cs typeface="+mn-cs"/>
              </a:rPr>
              <a:t>, anche a carattere finanziario, da destinare ai territori dei comuni interessati dalla presenza delle opere e della derivazione compresi tra i punti di presa e di restituzione delle acque garantendo l'equilibrio economico finanziario del progetto di concessione;”.</a:t>
            </a:r>
            <a:endParaRPr lang="it-IT" sz="1200" b="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à"/>
              <a:tabLst/>
              <a:defRPr/>
            </a:pPr>
            <a:r>
              <a:rPr lang="it-IT" sz="1200" dirty="0"/>
              <a:t>con riferimento agli obiettivi strategici nazionali in materia di sicurezza energetica e fonti energetiche rinnovabili, compresa la possibilità di dotare le infrastrutture di accumulo idrico per favorire l'integrazione delle stesse energie rinnovabili nel mercato dell'energia e nel rispetto di quanto previsto dal codice di trasmissione, dispacciamento, sviluppo e sicurezza della rete elettrica di cui all'articolo 1, comma 4, del decreto del Presidente del Consiglio dei ministri 11 maggio 2004, pubblicato nella Gazzetta Ufficiale n. 115 del 18 maggio 2004, e dai suoi aggiornamenti;</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à"/>
              <a:tabLst/>
              <a:defRPr/>
            </a:pPr>
            <a:r>
              <a:rPr lang="it-IT" sz="1200" dirty="0">
                <a:sym typeface="Wingdings" pitchFamily="2" charset="2"/>
              </a:rPr>
              <a:t> </a:t>
            </a:r>
            <a:r>
              <a:rPr lang="it-IT" sz="1200" dirty="0"/>
              <a:t>del 23 ottobre 2000, determinando obbligatoriamente una quota degli introiti derivanti dall'assegnazione, da destinare al finanziamento delle misure dei piani di gestione distrettuali o dei piani di tutela finalizzate alla tutela e al ripristino ambientale dei corpi idrici interessati dalla derivazione;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à"/>
              <a:tabLst/>
              <a:defRPr/>
            </a:pPr>
            <a:r>
              <a:rPr lang="it-IT" sz="1200" dirty="0">
                <a:sym typeface="Wingdings" pitchFamily="2" charset="2"/>
              </a:rPr>
              <a:t></a:t>
            </a:r>
            <a:endParaRPr lang="it-IT" sz="1200" dirty="0"/>
          </a:p>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17</a:t>
            </a:fld>
            <a:endParaRPr lang="it-IT"/>
          </a:p>
        </p:txBody>
      </p:sp>
    </p:spTree>
    <p:extLst>
      <p:ext uri="{BB962C8B-B14F-4D97-AF65-F5344CB8AC3E}">
        <p14:creationId xmlns:p14="http://schemas.microsoft.com/office/powerpoint/2010/main" val="2715965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AAFEACAC-587A-D840-89D3-8A79727DDF43}" type="slidenum">
              <a:rPr lang="it-IT" smtClean="0"/>
              <a:t>18</a:t>
            </a:fld>
            <a:endParaRPr lang="it-IT"/>
          </a:p>
        </p:txBody>
      </p:sp>
    </p:spTree>
    <p:extLst>
      <p:ext uri="{BB962C8B-B14F-4D97-AF65-F5344CB8AC3E}">
        <p14:creationId xmlns:p14="http://schemas.microsoft.com/office/powerpoint/2010/main" val="2337191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a:solidFill>
                  <a:schemeClr val="tx1"/>
                </a:solidFill>
                <a:effectLst/>
                <a:latin typeface="+mn-lt"/>
                <a:ea typeface="+mn-ea"/>
                <a:cs typeface="+mn-cs"/>
              </a:rPr>
              <a:t>In base a quanto stabilito dalle nuove norme, lo Stato riscatta i contratti in vigore indennizzando i gestori, ma mantiene la piena proprietà delle infrastrutture. Gli operatori storici, in primis il colosso pubblico </a:t>
            </a:r>
            <a:r>
              <a:rPr lang="it-IT" sz="1200" b="0" i="0" kern="1200" dirty="0" err="1">
                <a:solidFill>
                  <a:schemeClr val="tx1"/>
                </a:solidFill>
                <a:effectLst/>
                <a:latin typeface="+mn-lt"/>
                <a:ea typeface="+mn-ea"/>
                <a:cs typeface="+mn-cs"/>
              </a:rPr>
              <a:t>Edf</a:t>
            </a:r>
            <a:r>
              <a:rPr lang="it-IT" sz="1200" b="0" i="0" kern="1200" dirty="0">
                <a:solidFill>
                  <a:schemeClr val="tx1"/>
                </a:solidFill>
                <a:effectLst/>
                <a:latin typeface="+mn-lt"/>
                <a:ea typeface="+mn-ea"/>
                <a:cs typeface="+mn-cs"/>
              </a:rPr>
              <a:t> (</a:t>
            </a:r>
            <a:r>
              <a:rPr lang="it-IT" sz="1200" b="0" i="0" kern="1200" dirty="0" err="1">
                <a:solidFill>
                  <a:schemeClr val="tx1"/>
                </a:solidFill>
                <a:effectLst/>
                <a:latin typeface="+mn-lt"/>
                <a:ea typeface="+mn-ea"/>
                <a:cs typeface="+mn-cs"/>
              </a:rPr>
              <a:t>Électricité</a:t>
            </a:r>
            <a:r>
              <a:rPr lang="it-IT" sz="1200" b="0" i="0" kern="1200" dirty="0">
                <a:solidFill>
                  <a:schemeClr val="tx1"/>
                </a:solidFill>
                <a:effectLst/>
                <a:latin typeface="+mn-lt"/>
                <a:ea typeface="+mn-ea"/>
                <a:cs typeface="+mn-cs"/>
              </a:rPr>
              <a:t> de France) manterranno la gestione degli impianti per motivi di interesse generale (sicurezza e stabilità della rete) grazie a un diritto reale d’uso che potrà essere valido per un periodo lungo fino a 70 anni, ideale per pianificare investimenti a lungo termine. Inoltre, per rispettare le norme europee in materia di concorrenza, la nuova legge prevede che </a:t>
            </a:r>
            <a:r>
              <a:rPr lang="it-IT" sz="1200" b="0" i="0" kern="1200" dirty="0" err="1">
                <a:solidFill>
                  <a:schemeClr val="tx1"/>
                </a:solidFill>
                <a:effectLst/>
                <a:latin typeface="+mn-lt"/>
                <a:ea typeface="+mn-ea"/>
                <a:cs typeface="+mn-cs"/>
              </a:rPr>
              <a:t>Edf</a:t>
            </a:r>
            <a:r>
              <a:rPr lang="it-IT" sz="1200" b="0" i="0" kern="1200" dirty="0">
                <a:solidFill>
                  <a:schemeClr val="tx1"/>
                </a:solidFill>
                <a:effectLst/>
                <a:latin typeface="+mn-lt"/>
                <a:ea typeface="+mn-ea"/>
                <a:cs typeface="+mn-cs"/>
              </a:rPr>
              <a:t> apra il 40% della sua capacità flessibile ai competitor presenti sul mercato, all’interno di un quadro normativo che vincola i nuovi soggetti a una gestione dell’acqua sostenibile, sicura e condivisa con le necessità del settore agricolo.</a:t>
            </a:r>
            <a:endParaRPr lang="it-IT" dirty="0"/>
          </a:p>
        </p:txBody>
      </p:sp>
      <p:sp>
        <p:nvSpPr>
          <p:cNvPr id="4" name="Segnaposto numero diapositiva 3"/>
          <p:cNvSpPr>
            <a:spLocks noGrp="1"/>
          </p:cNvSpPr>
          <p:nvPr>
            <p:ph type="sldNum" sz="quarter" idx="5"/>
          </p:nvPr>
        </p:nvSpPr>
        <p:spPr/>
        <p:txBody>
          <a:bodyPr/>
          <a:lstStyle/>
          <a:p>
            <a:fld id="{D3914730-A0F3-E748-ABF9-0DD1BD330A09}" type="slidenum">
              <a:rPr lang="it-IT" smtClean="0"/>
              <a:t>19</a:t>
            </a:fld>
            <a:endParaRPr lang="it-IT"/>
          </a:p>
        </p:txBody>
      </p:sp>
    </p:spTree>
    <p:extLst>
      <p:ext uri="{BB962C8B-B14F-4D97-AF65-F5344CB8AC3E}">
        <p14:creationId xmlns:p14="http://schemas.microsoft.com/office/powerpoint/2010/main" val="3033390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4E55A2-F2E5-3AEA-6A11-9C426A854AD7}"/>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5768FD20-F012-904D-235D-577E11004E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4C43D23-70F0-5D1B-E559-E32E0DD5CB45}"/>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5" name="Segnaposto piè di pagina 4">
            <a:extLst>
              <a:ext uri="{FF2B5EF4-FFF2-40B4-BE49-F238E27FC236}">
                <a16:creationId xmlns:a16="http://schemas.microsoft.com/office/drawing/2014/main" id="{D3A1C079-94A7-A095-86FD-F1B588AA07F2}"/>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0BB7EDB1-5EEC-14E0-5EC3-1AA7B7EA5ECF}"/>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345342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A333B4-5C89-478A-7E2B-2BCE1D8CF09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ADA00ADE-48B7-60E8-77D2-D4E71BF604FF}"/>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2656B461-E53A-B851-876C-4DA2B3DECDD6}"/>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5" name="Segnaposto piè di pagina 4">
            <a:extLst>
              <a:ext uri="{FF2B5EF4-FFF2-40B4-BE49-F238E27FC236}">
                <a16:creationId xmlns:a16="http://schemas.microsoft.com/office/drawing/2014/main" id="{CE1274AF-64CE-2D7A-B6EE-35B1AA9BEDF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EA7EAD5-EF03-6423-E3FF-561B1478DCCC}"/>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283500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F85C71-5AAB-856F-C798-4330F73C90B5}"/>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28C5EDC3-8D43-6AF1-E391-9FF4E9D419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84388A7-BDEB-DB3A-2FED-6EDAD3F931B3}"/>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5" name="Segnaposto piè di pagina 4">
            <a:extLst>
              <a:ext uri="{FF2B5EF4-FFF2-40B4-BE49-F238E27FC236}">
                <a16:creationId xmlns:a16="http://schemas.microsoft.com/office/drawing/2014/main" id="{6C1DC051-DEC1-3E37-B2DE-B472E6D9955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41FF0B81-A97C-67C3-82FF-A6C791D2A8C1}"/>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2481282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A6DBA8-B88F-8DB3-81DC-3D91DD45448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26AF3CB-FD21-FD38-1381-3D0345C5C43D}"/>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984D727E-FAB3-5A0A-DC1F-6F3CEB023ED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BBCFF27-B289-AC40-6BBD-8135D440FE35}"/>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6" name="Segnaposto piè di pagina 5">
            <a:extLst>
              <a:ext uri="{FF2B5EF4-FFF2-40B4-BE49-F238E27FC236}">
                <a16:creationId xmlns:a16="http://schemas.microsoft.com/office/drawing/2014/main" id="{6775A9F1-BD85-E0A2-1775-4910ABB56D4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0000482-ABEB-31AC-628C-68952C7A1CA5}"/>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232312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F7C3AB-303D-6863-2448-20F826D78C0B}"/>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C36B0FE-4F1B-9304-9D03-296B700958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63DE4834-BCB7-A3D9-42E5-7338EDBB242F}"/>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6FADE1D2-7D8F-1963-43BB-1C95BA6030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1629F305-A128-6924-4951-03864CD9F25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DA0A5AF9-AA23-1AE5-5AB5-27CB0B13AC2B}"/>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8" name="Segnaposto piè di pagina 7">
            <a:extLst>
              <a:ext uri="{FF2B5EF4-FFF2-40B4-BE49-F238E27FC236}">
                <a16:creationId xmlns:a16="http://schemas.microsoft.com/office/drawing/2014/main" id="{A74C006B-715C-13B6-AC1E-23E86474DD17}"/>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39EF5D22-F9D7-B14E-B65A-502B0326559C}"/>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2282006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F3CF529-9AB3-24EC-BD5E-93E9A45E5745}"/>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272253B6-528E-0099-6E61-AB8531E4B997}"/>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4" name="Segnaposto piè di pagina 3">
            <a:extLst>
              <a:ext uri="{FF2B5EF4-FFF2-40B4-BE49-F238E27FC236}">
                <a16:creationId xmlns:a16="http://schemas.microsoft.com/office/drawing/2014/main" id="{07FC1E40-B229-4EA2-5E41-D70CE639D48F}"/>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C39D674D-74FE-F3A7-AFC8-66C8145AC9E0}"/>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3315326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097498C4-2A9F-B0FD-B4D4-0E26F279A467}"/>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3" name="Segnaposto piè di pagina 2">
            <a:extLst>
              <a:ext uri="{FF2B5EF4-FFF2-40B4-BE49-F238E27FC236}">
                <a16:creationId xmlns:a16="http://schemas.microsoft.com/office/drawing/2014/main" id="{9A9A088A-EB79-2B90-AB99-B50140500E47}"/>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F69DAAEA-E7CA-856B-6E30-57CCFD3E88EF}"/>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1495146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5AD97A-CE83-C192-1254-C21238EA33D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3F980CC-35B9-C834-A910-35C2ED6D57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BF43ED9F-4292-0710-FCEC-5CA74E2AF7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5794095-284A-C3FA-70C4-2670AA9CEB07}"/>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6" name="Segnaposto piè di pagina 5">
            <a:extLst>
              <a:ext uri="{FF2B5EF4-FFF2-40B4-BE49-F238E27FC236}">
                <a16:creationId xmlns:a16="http://schemas.microsoft.com/office/drawing/2014/main" id="{BE866F69-4702-DC36-C698-D993A8A92A1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D923DBE2-561A-9175-DEA3-DA4128913D55}"/>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3983161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D5F236-581B-0652-78F2-D1966BFB36A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8097637-801C-C49F-C251-B9EF28B39E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6A10BB9-E8E4-41C3-1484-A08C88DE9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D601E636-E04D-62BD-3DC3-D288928A7240}"/>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6" name="Segnaposto piè di pagina 5">
            <a:extLst>
              <a:ext uri="{FF2B5EF4-FFF2-40B4-BE49-F238E27FC236}">
                <a16:creationId xmlns:a16="http://schemas.microsoft.com/office/drawing/2014/main" id="{546CFF0B-2BAF-2F33-662D-370E7A624C5C}"/>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903AFED-5516-ACF5-1387-133184A0289A}"/>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3191463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665C3D0-7028-3E9D-B627-A46BF708345D}"/>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E9FD55FB-FFE4-6EE3-F02D-B8D61195985F}"/>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ADC5F86-4272-3C5B-6262-A1D00C7AC85A}"/>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5" name="Segnaposto piè di pagina 4">
            <a:extLst>
              <a:ext uri="{FF2B5EF4-FFF2-40B4-BE49-F238E27FC236}">
                <a16:creationId xmlns:a16="http://schemas.microsoft.com/office/drawing/2014/main" id="{9DB71E55-A9AA-965A-A24F-8BD5D4420C3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1237EF8-08E1-FB00-1EFC-D49EEB34E3C6}"/>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365639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BC1D577A-3E6F-ABBF-FC35-9173E2E7F064}"/>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72800C-0813-41EC-D73F-4DDAD9D16C0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2CC9584-7521-E814-136B-E6CC37D139DC}"/>
              </a:ext>
            </a:extLst>
          </p:cNvPr>
          <p:cNvSpPr>
            <a:spLocks noGrp="1"/>
          </p:cNvSpPr>
          <p:nvPr>
            <p:ph type="dt" sz="half" idx="10"/>
          </p:nvPr>
        </p:nvSpPr>
        <p:spPr/>
        <p:txBody>
          <a:bodyPr/>
          <a:lstStyle/>
          <a:p>
            <a:fld id="{FD3B4AAD-DBF7-9D4F-BFC9-D4C4D5CB6342}" type="datetimeFigureOut">
              <a:rPr lang="it-IT" smtClean="0"/>
              <a:t>12/09/2026</a:t>
            </a:fld>
            <a:endParaRPr lang="it-IT"/>
          </a:p>
        </p:txBody>
      </p:sp>
      <p:sp>
        <p:nvSpPr>
          <p:cNvPr id="5" name="Segnaposto piè di pagina 4">
            <a:extLst>
              <a:ext uri="{FF2B5EF4-FFF2-40B4-BE49-F238E27FC236}">
                <a16:creationId xmlns:a16="http://schemas.microsoft.com/office/drawing/2014/main" id="{5D276FDC-6615-8EB9-7860-B096C25B8D6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7377D8A-7692-0D43-31E5-6702B189CEF6}"/>
              </a:ext>
            </a:extLst>
          </p:cNvPr>
          <p:cNvSpPr>
            <a:spLocks noGrp="1"/>
          </p:cNvSpPr>
          <p:nvPr>
            <p:ph type="sldNum" sz="quarter" idx="12"/>
          </p:nvPr>
        </p:nvSpPr>
        <p:spPr/>
        <p:txBody>
          <a:bodyPr/>
          <a:lstStyle/>
          <a:p>
            <a:fld id="{BED3F6AC-15E7-7C43-BB7F-DA26225325E5}" type="slidenum">
              <a:rPr lang="it-IT" smtClean="0"/>
              <a:t>‹N›</a:t>
            </a:fld>
            <a:endParaRPr lang="it-IT"/>
          </a:p>
        </p:txBody>
      </p:sp>
    </p:spTree>
    <p:extLst>
      <p:ext uri="{BB962C8B-B14F-4D97-AF65-F5344CB8AC3E}">
        <p14:creationId xmlns:p14="http://schemas.microsoft.com/office/powerpoint/2010/main" val="998854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ABADB4AD-0B1B-42D7-E9BE-4BA1A7403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DF49098A-AAB4-153B-EEAB-9E6D999D04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50F21B8-FDCD-357B-90D1-4C5B4925F6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3B4AAD-DBF7-9D4F-BFC9-D4C4D5CB6342}" type="datetimeFigureOut">
              <a:rPr lang="it-IT" smtClean="0"/>
              <a:t>12/09/2026</a:t>
            </a:fld>
            <a:endParaRPr lang="it-IT"/>
          </a:p>
        </p:txBody>
      </p:sp>
      <p:sp>
        <p:nvSpPr>
          <p:cNvPr id="5" name="Segnaposto piè di pagina 4">
            <a:extLst>
              <a:ext uri="{FF2B5EF4-FFF2-40B4-BE49-F238E27FC236}">
                <a16:creationId xmlns:a16="http://schemas.microsoft.com/office/drawing/2014/main" id="{6628BBFE-35C6-6BD0-1D2B-AEE1C6628A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a:p>
        </p:txBody>
      </p:sp>
      <p:sp>
        <p:nvSpPr>
          <p:cNvPr id="6" name="Segnaposto numero diapositiva 5">
            <a:extLst>
              <a:ext uri="{FF2B5EF4-FFF2-40B4-BE49-F238E27FC236}">
                <a16:creationId xmlns:a16="http://schemas.microsoft.com/office/drawing/2014/main" id="{B5193FEC-8D16-C28A-4C79-4DB712B14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D3F6AC-15E7-7C43-BB7F-DA26225325E5}" type="slidenum">
              <a:rPr lang="it-IT" smtClean="0"/>
              <a:t>‹N›</a:t>
            </a:fld>
            <a:endParaRPr lang="it-IT"/>
          </a:p>
        </p:txBody>
      </p:sp>
    </p:spTree>
    <p:extLst>
      <p:ext uri="{BB962C8B-B14F-4D97-AF65-F5344CB8AC3E}">
        <p14:creationId xmlns:p14="http://schemas.microsoft.com/office/powerpoint/2010/main" val="26832220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ormattiva.it/uri-res/N2Ls?urn:nir:stato:decreto.legislativo:2016-08-19;175"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www.normattiva.it/uri-res/N2Ls?urn:nir:stato:regio.decreto:1933-12-11;1775!vig=" TargetMode="External"/><Relationship Id="rId4" Type="http://schemas.openxmlformats.org/officeDocument/2006/relationships/hyperlink" Target="https://www.normattiva.it/uri-res/N2Ls?urn:nir:stato:decreto.legislativo:2016-04-18;50!vig=2020-10-22"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9CA919-6411-6D4E-8F9C-04B6DA1CA6DA}"/>
              </a:ext>
            </a:extLst>
          </p:cNvPr>
          <p:cNvSpPr>
            <a:spLocks noGrp="1"/>
          </p:cNvSpPr>
          <p:nvPr>
            <p:ph type="title"/>
          </p:nvPr>
        </p:nvSpPr>
        <p:spPr>
          <a:xfrm>
            <a:off x="0" y="-1"/>
            <a:ext cx="6887688" cy="2481943"/>
          </a:xfrm>
          <a:solidFill>
            <a:schemeClr val="accent5">
              <a:lumMod val="50000"/>
            </a:schemeClr>
          </a:solidFill>
        </p:spPr>
        <p:txBody>
          <a:bodyPr>
            <a:normAutofit fontScale="90000"/>
          </a:bodyPr>
          <a:lstStyle/>
          <a:p>
            <a:pPr algn="ctr"/>
            <a:br>
              <a:rPr lang="it-IT" sz="2000" i="1" dirty="0">
                <a:solidFill>
                  <a:schemeClr val="bg1"/>
                </a:solidFill>
              </a:rPr>
            </a:br>
            <a:r>
              <a:rPr lang="it-IT" sz="2000" i="1" dirty="0">
                <a:solidFill>
                  <a:schemeClr val="bg1"/>
                </a:solidFill>
              </a:rPr>
              <a:t>14 Settembre 2026</a:t>
            </a:r>
            <a:r>
              <a:rPr lang="it-IT" sz="2000" i="1" dirty="0">
                <a:highlight>
                  <a:srgbClr val="FFFF00"/>
                </a:highlight>
              </a:rPr>
              <a:t> </a:t>
            </a:r>
            <a:r>
              <a:rPr lang="it-IT" sz="2000" i="1" dirty="0"/>
              <a:t>  </a:t>
            </a:r>
            <a:r>
              <a:rPr lang="it-IT" sz="2000" i="1" dirty="0">
                <a:solidFill>
                  <a:schemeClr val="bg1"/>
                </a:solidFill>
              </a:rPr>
              <a:t> </a:t>
            </a:r>
            <a:br>
              <a:rPr lang="it-IT" dirty="0">
                <a:solidFill>
                  <a:schemeClr val="bg1"/>
                </a:solidFill>
              </a:rPr>
            </a:br>
            <a:r>
              <a:rPr lang="it-IT" sz="1300" dirty="0">
                <a:solidFill>
                  <a:schemeClr val="bg1"/>
                </a:solidFill>
              </a:rPr>
              <a:t>.</a:t>
            </a:r>
            <a:br>
              <a:rPr lang="it-IT" dirty="0">
                <a:solidFill>
                  <a:schemeClr val="bg1"/>
                </a:solidFill>
              </a:rPr>
            </a:br>
            <a:r>
              <a:rPr lang="it-IT" sz="2700" dirty="0">
                <a:solidFill>
                  <a:schemeClr val="bg1"/>
                </a:solidFill>
              </a:rPr>
              <a:t>LE ISTITUZIONI TRENTINE E IL GOVERNO DELLE ACQUE</a:t>
            </a:r>
            <a:br>
              <a:rPr lang="it-IT" sz="2700" dirty="0">
                <a:solidFill>
                  <a:schemeClr val="bg1"/>
                </a:solidFill>
              </a:rPr>
            </a:br>
            <a:r>
              <a:rPr lang="it-IT" sz="2000" dirty="0">
                <a:solidFill>
                  <a:schemeClr val="bg1"/>
                </a:solidFill>
              </a:rPr>
              <a:t>.</a:t>
            </a:r>
            <a:br>
              <a:rPr lang="it-IT" sz="3100" dirty="0">
                <a:solidFill>
                  <a:schemeClr val="bg1"/>
                </a:solidFill>
              </a:rPr>
            </a:br>
            <a:r>
              <a:rPr lang="it-IT" sz="2700" i="1" dirty="0">
                <a:solidFill>
                  <a:srgbClr val="FFFF00"/>
                </a:solidFill>
              </a:rPr>
              <a:t>il futuro delle concessioni idroelettriche fra interesse generale dei territori e profitto</a:t>
            </a:r>
            <a:br>
              <a:rPr lang="it-IT" dirty="0"/>
            </a:br>
            <a:r>
              <a:rPr lang="it-IT" dirty="0"/>
              <a:t> </a:t>
            </a:r>
            <a:r>
              <a:rPr lang="it-IT" sz="2400" i="1" dirty="0">
                <a:solidFill>
                  <a:schemeClr val="bg1"/>
                </a:solidFill>
              </a:rPr>
              <a:t>Gianfranco Postal</a:t>
            </a:r>
            <a:endParaRPr lang="it-IT" sz="2200" i="1" dirty="0">
              <a:solidFill>
                <a:schemeClr val="bg1"/>
              </a:solidFill>
              <a:latin typeface="Chalkboard SE" panose="03050602040202020205" pitchFamily="66" charset="77"/>
              <a:cs typeface="Apple Chancery" panose="03020702040506060504" pitchFamily="66" charset="-79"/>
            </a:endParaRPr>
          </a:p>
        </p:txBody>
      </p:sp>
      <p:pic>
        <p:nvPicPr>
          <p:cNvPr id="4" name="Segnaposto contenuto 3">
            <a:extLst>
              <a:ext uri="{FF2B5EF4-FFF2-40B4-BE49-F238E27FC236}">
                <a16:creationId xmlns:a16="http://schemas.microsoft.com/office/drawing/2014/main" id="{669767CD-B3BA-9B46-AA29-7AF5081C75BC}"/>
              </a:ext>
            </a:extLst>
          </p:cNvPr>
          <p:cNvPicPr>
            <a:picLocks noGrp="1" noChangeAspect="1"/>
          </p:cNvPicPr>
          <p:nvPr>
            <p:ph idx="1"/>
          </p:nvPr>
        </p:nvPicPr>
        <p:blipFill>
          <a:blip r:embed="rId3"/>
          <a:stretch>
            <a:fillRect/>
          </a:stretch>
        </p:blipFill>
        <p:spPr>
          <a:xfrm>
            <a:off x="-1" y="2481943"/>
            <a:ext cx="6887689" cy="4670117"/>
          </a:xfrm>
          <a:prstGeom prst="rect">
            <a:avLst/>
          </a:prstGeom>
        </p:spPr>
      </p:pic>
      <p:pic>
        <p:nvPicPr>
          <p:cNvPr id="5" name="Immagine 4">
            <a:extLst>
              <a:ext uri="{FF2B5EF4-FFF2-40B4-BE49-F238E27FC236}">
                <a16:creationId xmlns:a16="http://schemas.microsoft.com/office/drawing/2014/main" id="{C750A0E1-E0E4-7F40-8B44-3DDB93456305}"/>
              </a:ext>
            </a:extLst>
          </p:cNvPr>
          <p:cNvPicPr>
            <a:picLocks noChangeAspect="1"/>
          </p:cNvPicPr>
          <p:nvPr/>
        </p:nvPicPr>
        <p:blipFill>
          <a:blip r:embed="rId4"/>
          <a:stretch>
            <a:fillRect/>
          </a:stretch>
        </p:blipFill>
        <p:spPr>
          <a:xfrm>
            <a:off x="6887688" y="0"/>
            <a:ext cx="5434939" cy="7220197"/>
          </a:xfrm>
          <a:prstGeom prst="rect">
            <a:avLst/>
          </a:prstGeom>
        </p:spPr>
      </p:pic>
      <p:sp>
        <p:nvSpPr>
          <p:cNvPr id="3" name="Segnaposto numero diapositiva 2">
            <a:extLst>
              <a:ext uri="{FF2B5EF4-FFF2-40B4-BE49-F238E27FC236}">
                <a16:creationId xmlns:a16="http://schemas.microsoft.com/office/drawing/2014/main" id="{AAE831AD-BB72-08B7-EC93-D2B7B66E68B5}"/>
              </a:ext>
            </a:extLst>
          </p:cNvPr>
          <p:cNvSpPr>
            <a:spLocks noGrp="1"/>
          </p:cNvSpPr>
          <p:nvPr>
            <p:ph type="sldNum" sz="quarter" idx="12"/>
          </p:nvPr>
        </p:nvSpPr>
        <p:spPr/>
        <p:txBody>
          <a:bodyPr/>
          <a:lstStyle/>
          <a:p>
            <a:fld id="{29BD1583-DE5D-7643-801D-ADC4E1756D3A}" type="slidenum">
              <a:rPr lang="it-IT" smtClean="0"/>
              <a:t>1</a:t>
            </a:fld>
            <a:endParaRPr lang="it-IT"/>
          </a:p>
        </p:txBody>
      </p:sp>
      <p:sp>
        <p:nvSpPr>
          <p:cNvPr id="6" name="CasellaDiTesto 5">
            <a:extLst>
              <a:ext uri="{FF2B5EF4-FFF2-40B4-BE49-F238E27FC236}">
                <a16:creationId xmlns:a16="http://schemas.microsoft.com/office/drawing/2014/main" id="{E07EE371-5D8F-07A9-6620-FD46FD9D681F}"/>
              </a:ext>
            </a:extLst>
          </p:cNvPr>
          <p:cNvSpPr txBox="1"/>
          <p:nvPr/>
        </p:nvSpPr>
        <p:spPr>
          <a:xfrm>
            <a:off x="866899" y="-1151906"/>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2271923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EDD1B778-5762-6BF9-43DE-DD5558DA9724}"/>
              </a:ext>
            </a:extLst>
          </p:cNvPr>
          <p:cNvSpPr txBox="1"/>
          <p:nvPr/>
        </p:nvSpPr>
        <p:spPr>
          <a:xfrm>
            <a:off x="-1525" y="0"/>
            <a:ext cx="5310177" cy="6857990"/>
          </a:xfrm>
          <a:prstGeom prst="rect">
            <a:avLst/>
          </a:prstGeom>
          <a:solidFill>
            <a:srgbClr val="0070C0"/>
          </a:solidFill>
        </p:spPr>
        <p:txBody>
          <a:bodyPr vert="horz" lIns="91440" tIns="45720" rIns="91440" bIns="45720" rtlCol="0">
            <a:normAutofit/>
          </a:bodyPr>
          <a:lstStyle/>
          <a:p>
            <a:pPr marL="457200" indent="-228600">
              <a:lnSpc>
                <a:spcPct val="90000"/>
              </a:lnSpc>
              <a:spcAft>
                <a:spcPts val="600"/>
              </a:spcAft>
              <a:buFont typeface="Arial" panose="020B0604020202020204" pitchFamily="34" charset="0"/>
              <a:buChar char="•"/>
            </a:pPr>
            <a:endParaRPr lang="en-US" sz="3200" b="1" dirty="0">
              <a:solidFill>
                <a:srgbClr val="FFFF00"/>
              </a:solidFill>
            </a:endParaRPr>
          </a:p>
          <a:p>
            <a:pPr marL="457200" indent="-228600">
              <a:lnSpc>
                <a:spcPct val="90000"/>
              </a:lnSpc>
              <a:spcAft>
                <a:spcPts val="600"/>
              </a:spcAft>
              <a:buFont typeface="Arial" panose="020B0604020202020204" pitchFamily="34" charset="0"/>
              <a:buChar char="•"/>
            </a:pPr>
            <a:endParaRPr lang="en-US" sz="3200" b="1" dirty="0">
              <a:solidFill>
                <a:srgbClr val="FFFF00"/>
              </a:solidFill>
            </a:endParaRPr>
          </a:p>
          <a:p>
            <a:pPr marL="457200" indent="-228600">
              <a:lnSpc>
                <a:spcPct val="90000"/>
              </a:lnSpc>
              <a:spcAft>
                <a:spcPts val="600"/>
              </a:spcAft>
              <a:buFont typeface="Arial" panose="020B0604020202020204" pitchFamily="34" charset="0"/>
              <a:buChar char="•"/>
            </a:pPr>
            <a:r>
              <a:rPr lang="en-US" sz="3200" b="1" dirty="0">
                <a:solidFill>
                  <a:srgbClr val="FFFF00"/>
                </a:solidFill>
              </a:rPr>
              <a:t>LE MOTIVAZIONI: </a:t>
            </a:r>
            <a:r>
              <a:rPr lang="en-US" sz="3200" b="1" dirty="0" err="1">
                <a:solidFill>
                  <a:srgbClr val="FFFF00"/>
                </a:solidFill>
              </a:rPr>
              <a:t>acqua</a:t>
            </a:r>
            <a:r>
              <a:rPr lang="en-US" sz="3200" b="1" dirty="0">
                <a:solidFill>
                  <a:srgbClr val="FFFF00"/>
                </a:solidFill>
              </a:rPr>
              <a:t> bene e </a:t>
            </a:r>
            <a:r>
              <a:rPr lang="en-US" sz="3200" b="1" dirty="0" err="1">
                <a:solidFill>
                  <a:srgbClr val="FFFF00"/>
                </a:solidFill>
              </a:rPr>
              <a:t>valore</a:t>
            </a:r>
            <a:r>
              <a:rPr lang="en-US" sz="3200" b="1" dirty="0">
                <a:solidFill>
                  <a:srgbClr val="FFFF00"/>
                </a:solidFill>
              </a:rPr>
              <a:t> </a:t>
            </a:r>
            <a:r>
              <a:rPr lang="en-US" sz="3200" b="1" dirty="0" err="1">
                <a:solidFill>
                  <a:srgbClr val="FFFF00"/>
                </a:solidFill>
              </a:rPr>
              <a:t>fondamentale</a:t>
            </a:r>
            <a:r>
              <a:rPr lang="en-US" sz="3200" b="1" dirty="0">
                <a:solidFill>
                  <a:srgbClr val="FFFF00"/>
                </a:solidFill>
              </a:rPr>
              <a:t>, </a:t>
            </a:r>
            <a:r>
              <a:rPr lang="en-US" sz="3200" b="1" dirty="0" err="1">
                <a:solidFill>
                  <a:srgbClr val="FFFF00"/>
                </a:solidFill>
              </a:rPr>
              <a:t>identitario</a:t>
            </a:r>
            <a:r>
              <a:rPr lang="en-US" sz="3200" b="1" dirty="0">
                <a:solidFill>
                  <a:srgbClr val="FFFF00"/>
                </a:solidFill>
              </a:rPr>
              <a:t> della </a:t>
            </a:r>
            <a:r>
              <a:rPr lang="en-US" sz="3200" b="1" dirty="0" err="1">
                <a:solidFill>
                  <a:srgbClr val="FFFF00"/>
                </a:solidFill>
              </a:rPr>
              <a:t>Comunità</a:t>
            </a:r>
            <a:endParaRPr lang="en-US" sz="3200" b="1" dirty="0">
              <a:solidFill>
                <a:srgbClr val="FFFF00"/>
              </a:solidFill>
            </a:endParaRPr>
          </a:p>
          <a:p>
            <a:pPr marL="228600">
              <a:lnSpc>
                <a:spcPct val="90000"/>
              </a:lnSpc>
              <a:spcAft>
                <a:spcPts val="600"/>
              </a:spcAft>
            </a:pPr>
            <a:endParaRPr lang="en-US" sz="3200" b="1" dirty="0">
              <a:solidFill>
                <a:srgbClr val="FFFF00"/>
              </a:solidFill>
            </a:endParaRPr>
          </a:p>
          <a:p>
            <a:pPr marL="457200" indent="-228600">
              <a:lnSpc>
                <a:spcPct val="90000"/>
              </a:lnSpc>
              <a:spcAft>
                <a:spcPts val="600"/>
              </a:spcAft>
              <a:buFont typeface="Arial" panose="020B0604020202020204" pitchFamily="34" charset="0"/>
              <a:buChar char="•"/>
            </a:pPr>
            <a:r>
              <a:rPr lang="en-US" sz="3200" b="1" dirty="0">
                <a:solidFill>
                  <a:srgbClr val="FFFF00"/>
                </a:solidFill>
              </a:rPr>
              <a:t>IL FILO CONDUTTORE:</a:t>
            </a:r>
          </a:p>
          <a:p>
            <a:pPr marL="498475">
              <a:lnSpc>
                <a:spcPct val="90000"/>
              </a:lnSpc>
              <a:spcAft>
                <a:spcPts val="600"/>
              </a:spcAft>
            </a:pPr>
            <a:r>
              <a:rPr lang="en-US" sz="3200" b="1" dirty="0">
                <a:solidFill>
                  <a:srgbClr val="FFFF00"/>
                </a:solidFill>
              </a:rPr>
              <a:t>Quali le </a:t>
            </a:r>
            <a:r>
              <a:rPr lang="en-US" sz="3200" b="1" dirty="0" err="1">
                <a:solidFill>
                  <a:srgbClr val="FFFF00"/>
                </a:solidFill>
              </a:rPr>
              <a:t>scelte</a:t>
            </a:r>
            <a:r>
              <a:rPr lang="en-US" sz="3200" b="1" dirty="0">
                <a:solidFill>
                  <a:srgbClr val="FFFF00"/>
                </a:solidFill>
              </a:rPr>
              <a:t>     </a:t>
            </a:r>
            <a:r>
              <a:rPr lang="en-US" sz="3200" b="1" dirty="0" err="1">
                <a:solidFill>
                  <a:srgbClr val="FFFF00"/>
                </a:solidFill>
              </a:rPr>
              <a:t>istituzionali</a:t>
            </a:r>
            <a:endParaRPr lang="en-US" sz="3200" b="1" dirty="0">
              <a:solidFill>
                <a:srgbClr val="FFFF00"/>
              </a:solidFill>
            </a:endParaRPr>
          </a:p>
          <a:p>
            <a:pPr marL="449263" indent="-220663">
              <a:lnSpc>
                <a:spcPct val="90000"/>
              </a:lnSpc>
              <a:spcAft>
                <a:spcPts val="600"/>
              </a:spcAft>
            </a:pPr>
            <a:r>
              <a:rPr lang="en-US" sz="3200" b="1" dirty="0">
                <a:solidFill>
                  <a:srgbClr val="FFFF00"/>
                </a:solidFill>
              </a:rPr>
              <a:t>   (Provincia e </a:t>
            </a:r>
            <a:r>
              <a:rPr lang="en-US" sz="3200" b="1" dirty="0" err="1">
                <a:solidFill>
                  <a:srgbClr val="FFFF00"/>
                </a:solidFill>
              </a:rPr>
              <a:t>Comuni</a:t>
            </a:r>
            <a:r>
              <a:rPr lang="en-US" sz="3200" b="1" dirty="0">
                <a:solidFill>
                  <a:srgbClr val="FFFF00"/>
                </a:solidFill>
              </a:rPr>
              <a:t>) per il 2029?</a:t>
            </a:r>
          </a:p>
          <a:p>
            <a:pPr marL="228600">
              <a:lnSpc>
                <a:spcPct val="90000"/>
              </a:lnSpc>
              <a:spcAft>
                <a:spcPts val="600"/>
              </a:spcAft>
            </a:pPr>
            <a:r>
              <a:rPr lang="en-US" sz="3200" b="1" i="1" dirty="0">
                <a:solidFill>
                  <a:srgbClr val="FFFF00"/>
                </a:solidFill>
              </a:rPr>
              <a:t> </a:t>
            </a:r>
          </a:p>
        </p:txBody>
      </p:sp>
      <p:pic>
        <p:nvPicPr>
          <p:cNvPr id="6" name="Picture 5" descr="Spilli su una superficie bianca che si collegano a un filo nero">
            <a:extLst>
              <a:ext uri="{FF2B5EF4-FFF2-40B4-BE49-F238E27FC236}">
                <a16:creationId xmlns:a16="http://schemas.microsoft.com/office/drawing/2014/main" id="{82A5399E-3D8F-F72D-CD85-650957438731}"/>
              </a:ext>
            </a:extLst>
          </p:cNvPr>
          <p:cNvPicPr>
            <a:picLocks noChangeAspect="1"/>
          </p:cNvPicPr>
          <p:nvPr/>
        </p:nvPicPr>
        <p:blipFill>
          <a:blip r:embed="rId2"/>
          <a:srcRect l="1565" r="31482"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92712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53836956-3548-162C-E13C-777FBF89BCA3}"/>
              </a:ext>
            </a:extLst>
          </p:cNvPr>
          <p:cNvSpPr txBox="1"/>
          <p:nvPr/>
        </p:nvSpPr>
        <p:spPr>
          <a:xfrm>
            <a:off x="0" y="0"/>
            <a:ext cx="12192000" cy="6147837"/>
          </a:xfrm>
          <a:prstGeom prst="rect">
            <a:avLst/>
          </a:prstGeom>
          <a:gradFill>
            <a:gsLst>
              <a:gs pos="0">
                <a:schemeClr val="accent1">
                  <a:lumMod val="5000"/>
                  <a:lumOff val="95000"/>
                </a:schemeClr>
              </a:gs>
              <a:gs pos="74000">
                <a:schemeClr val="accent6">
                  <a:lumMod val="20000"/>
                  <a:lumOff val="80000"/>
                </a:schemeClr>
              </a:gs>
              <a:gs pos="90000">
                <a:schemeClr val="accent4">
                  <a:lumMod val="40000"/>
                  <a:lumOff val="60000"/>
                  <a:alpha val="53267"/>
                </a:schemeClr>
              </a:gs>
              <a:gs pos="100000">
                <a:schemeClr val="accent4">
                  <a:lumMod val="60000"/>
                  <a:lumOff val="40000"/>
                </a:schemeClr>
              </a:gs>
            </a:gsLst>
            <a:lin ang="5400000" scaled="1"/>
          </a:gradFill>
        </p:spPr>
        <p:txBody>
          <a:bodyPr wrap="square">
            <a:spAutoFit/>
          </a:bodyPr>
          <a:lstStyle/>
          <a:p>
            <a:pPr>
              <a:lnSpc>
                <a:spcPts val="2340"/>
              </a:lnSpc>
              <a:spcBef>
                <a:spcPts val="1200"/>
              </a:spcBef>
              <a:spcAft>
                <a:spcPts val="1200"/>
              </a:spcAft>
            </a:pPr>
            <a:r>
              <a:rPr lang="it-IT" sz="2800" b="1" dirty="0">
                <a:solidFill>
                  <a:srgbClr val="7030A0"/>
                </a:solidFill>
                <a:latin typeface="Arial" panose="020B0604020202020204" pitchFamily="34" charset="0"/>
                <a:cs typeface="Arial" panose="020B0604020202020204" pitchFamily="34" charset="0"/>
              </a:rPr>
              <a:t>             Idroelettrico in Trentino, qualche dato di riferimento</a:t>
            </a:r>
          </a:p>
          <a:p>
            <a:pPr>
              <a:lnSpc>
                <a:spcPts val="2340"/>
              </a:lnSpc>
              <a:spcBef>
                <a:spcPts val="1200"/>
              </a:spcBef>
              <a:spcAft>
                <a:spcPts val="1200"/>
              </a:spcAft>
            </a:pPr>
            <a:r>
              <a:rPr lang="it-IT" sz="3200" dirty="0">
                <a:solidFill>
                  <a:srgbClr val="616161"/>
                </a:solidFill>
                <a:latin typeface="Calibri" panose="020F0502020204030204" pitchFamily="34" charset="0"/>
                <a:cs typeface="Calibri" panose="020F0502020204030204" pitchFamily="34" charset="0"/>
              </a:rPr>
              <a:t>I</a:t>
            </a:r>
            <a:r>
              <a:rPr lang="it-IT" sz="3200" dirty="0">
                <a:solidFill>
                  <a:srgbClr val="616161"/>
                </a:solidFill>
                <a:effectLst/>
                <a:latin typeface="Calibri" panose="020F0502020204030204" pitchFamily="34" charset="0"/>
                <a:cs typeface="Calibri" panose="020F0502020204030204" pitchFamily="34" charset="0"/>
              </a:rPr>
              <a:t>n Italia il 70% degli impianti  idroelettrici ha oltre 40 anni, </a:t>
            </a:r>
            <a:r>
              <a:rPr lang="it-IT" sz="3200" dirty="0">
                <a:solidFill>
                  <a:srgbClr val="616161"/>
                </a:solidFill>
                <a:latin typeface="Calibri" panose="020F0502020204030204" pitchFamily="34" charset="0"/>
                <a:cs typeface="Calibri" panose="020F0502020204030204" pitchFamily="34" charset="0"/>
              </a:rPr>
              <a:t>oltre </a:t>
            </a:r>
            <a:r>
              <a:rPr lang="it-IT" sz="3200" dirty="0">
                <a:solidFill>
                  <a:srgbClr val="616161"/>
                </a:solidFill>
                <a:effectLst/>
                <a:latin typeface="Calibri" panose="020F0502020204030204" pitchFamily="34" charset="0"/>
                <a:cs typeface="Calibri" panose="020F0502020204030204" pitchFamily="34" charset="0"/>
              </a:rPr>
              <a:t>60 in Trentino ….)</a:t>
            </a:r>
            <a:r>
              <a:rPr lang="it-IT" sz="3200" dirty="0">
                <a:solidFill>
                  <a:srgbClr val="616161"/>
                </a:solidFill>
                <a:latin typeface="Calibri" panose="020F0502020204030204" pitchFamily="34" charset="0"/>
                <a:cs typeface="Calibri" panose="020F0502020204030204" pitchFamily="34" charset="0"/>
              </a:rPr>
              <a:t>; </a:t>
            </a:r>
            <a:r>
              <a:rPr lang="it-IT" sz="3200" dirty="0">
                <a:solidFill>
                  <a:srgbClr val="616161"/>
                </a:solidFill>
                <a:effectLst/>
                <a:latin typeface="Calibri" panose="020F0502020204030204" pitchFamily="34" charset="0"/>
                <a:cs typeface="Calibri" panose="020F0502020204030204" pitchFamily="34" charset="0"/>
              </a:rPr>
              <a:t>sarebbero </a:t>
            </a:r>
            <a:r>
              <a:rPr lang="it-IT" sz="3200" dirty="0">
                <a:solidFill>
                  <a:srgbClr val="616161"/>
                </a:solidFill>
                <a:effectLst/>
                <a:highlight>
                  <a:srgbClr val="FFFF00"/>
                </a:highlight>
                <a:latin typeface="Calibri" panose="020F0502020204030204" pitchFamily="34" charset="0"/>
                <a:cs typeface="Calibri" panose="020F0502020204030204" pitchFamily="34" charset="0"/>
              </a:rPr>
              <a:t>necessari </a:t>
            </a:r>
            <a:r>
              <a:rPr lang="it-IT" sz="3200" dirty="0">
                <a:solidFill>
                  <a:schemeClr val="accent2">
                    <a:lumMod val="50000"/>
                  </a:schemeClr>
                </a:solidFill>
                <a:effectLst/>
                <a:highlight>
                  <a:srgbClr val="FFFF00"/>
                </a:highlight>
                <a:latin typeface="Calibri" panose="020F0502020204030204" pitchFamily="34" charset="0"/>
                <a:cs typeface="Calibri" panose="020F0502020204030204" pitchFamily="34" charset="0"/>
              </a:rPr>
              <a:t>oltre 10 miliardi di euro entro il 2030*.</a:t>
            </a:r>
            <a:endParaRPr lang="it-IT" sz="3200" dirty="0">
              <a:solidFill>
                <a:srgbClr val="616161"/>
              </a:solidFill>
              <a:effectLst/>
              <a:latin typeface="Calibri" panose="020F0502020204030204" pitchFamily="34" charset="0"/>
              <a:cs typeface="Calibri" panose="020F0502020204030204" pitchFamily="34" charset="0"/>
            </a:endParaRPr>
          </a:p>
          <a:p>
            <a:pPr>
              <a:lnSpc>
                <a:spcPts val="2340"/>
              </a:lnSpc>
              <a:spcBef>
                <a:spcPts val="1200"/>
              </a:spcBef>
              <a:spcAft>
                <a:spcPts val="1200"/>
              </a:spcAft>
            </a:pPr>
            <a:r>
              <a:rPr lang="it-IT" sz="3200" b="1" dirty="0">
                <a:solidFill>
                  <a:srgbClr val="1522D0"/>
                </a:solidFill>
                <a:latin typeface="Calibri" panose="020F0502020204030204" pitchFamily="34" charset="0"/>
                <a:cs typeface="Calibri" panose="020F0502020204030204" pitchFamily="34" charset="0"/>
              </a:rPr>
              <a:t>Quanti in Trentino, tenendo conto che la produzione idroelettrica del Trentino rappresenta circa il 8-10% della produzione idroelettrica complessiva dell'Italia?</a:t>
            </a:r>
            <a:endParaRPr lang="it-IT" sz="3200" dirty="0">
              <a:solidFill>
                <a:srgbClr val="616161"/>
              </a:solidFill>
              <a:latin typeface="Calibri" panose="020F0502020204030204" pitchFamily="34" charset="0"/>
              <a:cs typeface="Calibri" panose="020F0502020204030204" pitchFamily="34" charset="0"/>
            </a:endParaRPr>
          </a:p>
          <a:p>
            <a:pPr>
              <a:lnSpc>
                <a:spcPts val="2340"/>
              </a:lnSpc>
              <a:spcBef>
                <a:spcPts val="1200"/>
              </a:spcBef>
              <a:spcAft>
                <a:spcPts val="1200"/>
              </a:spcAft>
            </a:pPr>
            <a:r>
              <a:rPr lang="it-IT" sz="3200" dirty="0">
                <a:solidFill>
                  <a:srgbClr val="616161"/>
                </a:solidFill>
                <a:latin typeface="Calibri" panose="020F0502020204030204" pitchFamily="34" charset="0"/>
                <a:cs typeface="Calibri" panose="020F0502020204030204" pitchFamily="34" charset="0"/>
              </a:rPr>
              <a:t>In TRENTINO: tra il 2015 e il 2022 la produzione ha risentito pesantemente dei periodi di siccità, con volumi spesso inferiori alla media storica decennale; nel 2023 la produzione complessiva delle centrali di Dolomiti Energia circa 3 TWh; 2024 record positivo, oltre 4 TW, nel 2025 3,5 TWh.</a:t>
            </a:r>
          </a:p>
          <a:p>
            <a:pPr>
              <a:lnSpc>
                <a:spcPts val="2340"/>
              </a:lnSpc>
              <a:spcBef>
                <a:spcPts val="1200"/>
              </a:spcBef>
              <a:spcAft>
                <a:spcPts val="1200"/>
              </a:spcAft>
            </a:pPr>
            <a:r>
              <a:rPr lang="it-IT" sz="3200" dirty="0">
                <a:solidFill>
                  <a:srgbClr val="616161"/>
                </a:solidFill>
                <a:effectLst/>
                <a:latin typeface="Calibri" panose="020F0502020204030204" pitchFamily="34" charset="0"/>
                <a:cs typeface="Calibri" panose="020F0502020204030204" pitchFamily="34" charset="0"/>
              </a:rPr>
              <a:t>L’età di opere idrauliche e impianti, la costante riduzione dei ghiacciai e la modifica dell’andamento delle precipitazioni  stanno condizionando il funzionamento dell’idroelettrico:</a:t>
            </a:r>
            <a:r>
              <a:rPr lang="it-IT" sz="3200" dirty="0">
                <a:solidFill>
                  <a:schemeClr val="tx2">
                    <a:lumMod val="75000"/>
                    <a:lumOff val="25000"/>
                  </a:schemeClr>
                </a:solidFill>
                <a:effectLst/>
                <a:latin typeface="Calibri" panose="020F0502020204030204" pitchFamily="34" charset="0"/>
                <a:cs typeface="Calibri" panose="020F0502020204030204" pitchFamily="34" charset="0"/>
              </a:rPr>
              <a:t> </a:t>
            </a:r>
            <a:r>
              <a:rPr lang="it-IT" sz="3200" dirty="0">
                <a:solidFill>
                  <a:srgbClr val="1522D0"/>
                </a:solidFill>
                <a:effectLst/>
                <a:latin typeface="Calibri" panose="020F0502020204030204" pitchFamily="34" charset="0"/>
                <a:cs typeface="Calibri" panose="020F0502020204030204" pitchFamily="34" charset="0"/>
              </a:rPr>
              <a:t>s</a:t>
            </a:r>
            <a:r>
              <a:rPr lang="it-IT" sz="3200" u="sng" dirty="0">
                <a:solidFill>
                  <a:srgbClr val="1522D0"/>
                </a:solidFill>
                <a:effectLst/>
                <a:latin typeface="Calibri" panose="020F0502020204030204" pitchFamily="34" charset="0"/>
                <a:cs typeface="Calibri" panose="020F0502020204030204" pitchFamily="34" charset="0"/>
              </a:rPr>
              <a:t>ta emergendo l’urgenza di interventi molto rilevanti</a:t>
            </a:r>
            <a:r>
              <a:rPr lang="it-IT" sz="3200" dirty="0">
                <a:solidFill>
                  <a:srgbClr val="616161"/>
                </a:solidFill>
                <a:effectLst/>
                <a:latin typeface="Calibri" panose="020F0502020204030204" pitchFamily="34" charset="0"/>
                <a:cs typeface="Calibri" panose="020F0502020204030204" pitchFamily="34" charset="0"/>
              </a:rPr>
              <a:t>. </a:t>
            </a:r>
          </a:p>
          <a:p>
            <a:pPr>
              <a:spcAft>
                <a:spcPts val="1800"/>
              </a:spcAft>
            </a:pPr>
            <a:r>
              <a:rPr lang="it-IT" sz="1600" b="0" i="0" dirty="0">
                <a:solidFill>
                  <a:srgbClr val="616161"/>
                </a:solidFill>
                <a:effectLst/>
                <a:latin typeface="Lato" panose="020F0502020204030203" pitchFamily="34" charset="0"/>
              </a:rPr>
              <a:t>[*] </a:t>
            </a:r>
            <a:r>
              <a:rPr lang="it-IT" sz="1600" b="0" i="1" dirty="0">
                <a:solidFill>
                  <a:srgbClr val="616161"/>
                </a:solidFill>
                <a:effectLst/>
                <a:latin typeface="Lato" panose="020F0502020204030203" pitchFamily="34" charset="0"/>
              </a:rPr>
              <a:t>da una ricerca Bain &amp; Co. Boston</a:t>
            </a:r>
          </a:p>
        </p:txBody>
      </p:sp>
    </p:spTree>
    <p:extLst>
      <p:ext uri="{BB962C8B-B14F-4D97-AF65-F5344CB8AC3E}">
        <p14:creationId xmlns:p14="http://schemas.microsoft.com/office/powerpoint/2010/main" val="2889190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47218CCF-1D58-1E67-89C8-34A93DE95C92}"/>
              </a:ext>
            </a:extLst>
          </p:cNvPr>
          <p:cNvSpPr txBox="1"/>
          <p:nvPr/>
        </p:nvSpPr>
        <p:spPr>
          <a:xfrm>
            <a:off x="0" y="111827"/>
            <a:ext cx="12192000" cy="3277820"/>
          </a:xfrm>
          <a:prstGeom prst="rect">
            <a:avLst/>
          </a:prstGeom>
          <a:solidFill>
            <a:schemeClr val="accent2"/>
          </a:solidFill>
        </p:spPr>
        <p:txBody>
          <a:bodyPr wrap="square" rtlCol="0">
            <a:spAutoFit/>
          </a:bodyPr>
          <a:lstStyle/>
          <a:p>
            <a:pPr algn="ctr"/>
            <a:r>
              <a:rPr lang="it-IT" sz="3200" dirty="0">
                <a:solidFill>
                  <a:srgbClr val="0E36B5"/>
                </a:solidFill>
                <a:highlight>
                  <a:srgbClr val="FFFF00"/>
                </a:highlight>
              </a:rPr>
              <a:t>LE RAGIONI DELL’IMPOSTAZIONE DELLO STATUTO e DELLE N.D.A</a:t>
            </a:r>
            <a:r>
              <a:rPr lang="it-IT" sz="3600" dirty="0">
                <a:solidFill>
                  <a:srgbClr val="0E36B5"/>
                </a:solidFill>
                <a:highlight>
                  <a:srgbClr val="FFFF00"/>
                </a:highlight>
              </a:rPr>
              <a:t>. </a:t>
            </a:r>
          </a:p>
          <a:p>
            <a:pPr algn="ctr"/>
            <a:endParaRPr lang="it-IT" sz="3600" dirty="0">
              <a:solidFill>
                <a:srgbClr val="0E36B5"/>
              </a:solidFill>
              <a:highlight>
                <a:srgbClr val="FFFF00"/>
              </a:highlight>
            </a:endParaRPr>
          </a:p>
          <a:p>
            <a:pPr algn="ctr"/>
            <a:endParaRPr lang="it-IT" sz="700" dirty="0">
              <a:solidFill>
                <a:srgbClr val="0E36B5"/>
              </a:solidFill>
              <a:highlight>
                <a:srgbClr val="FFFF00"/>
              </a:highlight>
            </a:endParaRPr>
          </a:p>
          <a:p>
            <a:r>
              <a:rPr lang="it-IT" sz="3200" b="1" dirty="0">
                <a:highlight>
                  <a:srgbClr val="FFFF00"/>
                </a:highlight>
              </a:rPr>
              <a:t>non un privilegio, ma espressione della natura identitaria della Comunità e del suo territorio montano: dotazione per garantire lo sviluppo socioeconomico</a:t>
            </a:r>
            <a:r>
              <a:rPr lang="it-IT" sz="3200" dirty="0">
                <a:highlight>
                  <a:srgbClr val="FFFF00"/>
                </a:highlight>
              </a:rPr>
              <a:t> e </a:t>
            </a:r>
            <a:r>
              <a:rPr lang="it-IT" sz="3200" b="1" dirty="0">
                <a:highlight>
                  <a:srgbClr val="FFFF00"/>
                </a:highlight>
              </a:rPr>
              <a:t>la permanenza della popolazione in montagna</a:t>
            </a:r>
            <a:endParaRPr lang="it-IT" sz="3200" dirty="0">
              <a:highlight>
                <a:srgbClr val="FFFF00"/>
              </a:highlight>
            </a:endParaRPr>
          </a:p>
        </p:txBody>
      </p:sp>
      <p:pic>
        <p:nvPicPr>
          <p:cNvPr id="4" name="Immagine 3" descr="foto16">
            <a:extLst>
              <a:ext uri="{FF2B5EF4-FFF2-40B4-BE49-F238E27FC236}">
                <a16:creationId xmlns:a16="http://schemas.microsoft.com/office/drawing/2014/main" id="{11637D17-506A-CD1E-1C99-D7DE0605B00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3389647"/>
            <a:ext cx="4170312" cy="3468353"/>
          </a:xfrm>
          <a:prstGeom prst="rect">
            <a:avLst/>
          </a:prstGeom>
          <a:noFill/>
          <a:ln>
            <a:noFill/>
          </a:ln>
        </p:spPr>
      </p:pic>
      <p:pic>
        <p:nvPicPr>
          <p:cNvPr id="6" name="Immagine 5" descr="foto15">
            <a:extLst>
              <a:ext uri="{FF2B5EF4-FFF2-40B4-BE49-F238E27FC236}">
                <a16:creationId xmlns:a16="http://schemas.microsoft.com/office/drawing/2014/main" id="{7E1E6CF9-6B9B-E6F7-F228-4100D35DEBA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094110" y="3389647"/>
            <a:ext cx="3851379" cy="3492412"/>
          </a:xfrm>
          <a:prstGeom prst="rect">
            <a:avLst/>
          </a:prstGeom>
          <a:noFill/>
          <a:ln>
            <a:noFill/>
          </a:ln>
        </p:spPr>
      </p:pic>
      <p:pic>
        <p:nvPicPr>
          <p:cNvPr id="8" name="Immagine 7">
            <a:extLst>
              <a:ext uri="{FF2B5EF4-FFF2-40B4-BE49-F238E27FC236}">
                <a16:creationId xmlns:a16="http://schemas.microsoft.com/office/drawing/2014/main" id="{5D128A08-E84B-9AAD-5526-8CA73F770544}"/>
              </a:ext>
            </a:extLst>
          </p:cNvPr>
          <p:cNvPicPr>
            <a:picLocks noChangeAspect="1"/>
          </p:cNvPicPr>
          <p:nvPr/>
        </p:nvPicPr>
        <p:blipFill>
          <a:blip r:embed="rId4"/>
          <a:stretch>
            <a:fillRect/>
          </a:stretch>
        </p:blipFill>
        <p:spPr>
          <a:xfrm>
            <a:off x="7934510" y="3389647"/>
            <a:ext cx="4246511" cy="3492412"/>
          </a:xfrm>
          <a:prstGeom prst="rect">
            <a:avLst/>
          </a:prstGeom>
        </p:spPr>
      </p:pic>
    </p:spTree>
    <p:extLst>
      <p:ext uri="{BB962C8B-B14F-4D97-AF65-F5344CB8AC3E}">
        <p14:creationId xmlns:p14="http://schemas.microsoft.com/office/powerpoint/2010/main" val="3662159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ABA80-40FD-224C-C8DB-DFB2616DF94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96394E6-66F9-78B4-5560-CA933199A8B8}"/>
              </a:ext>
            </a:extLst>
          </p:cNvPr>
          <p:cNvSpPr>
            <a:spLocks noGrp="1"/>
          </p:cNvSpPr>
          <p:nvPr>
            <p:ph type="title"/>
          </p:nvPr>
        </p:nvSpPr>
        <p:spPr>
          <a:xfrm>
            <a:off x="0" y="0"/>
            <a:ext cx="12191999" cy="783771"/>
          </a:xfrm>
          <a:solidFill>
            <a:schemeClr val="accent6">
              <a:lumMod val="20000"/>
              <a:lumOff val="80000"/>
            </a:schemeClr>
          </a:solidFill>
        </p:spPr>
        <p:txBody>
          <a:bodyPr>
            <a:normAutofit fontScale="90000"/>
          </a:bodyPr>
          <a:lstStyle/>
          <a:p>
            <a:r>
              <a:rPr lang="it-IT" dirty="0"/>
              <a:t>Qualche dato sul Demanio idrico (necessario art 822 cc)</a:t>
            </a:r>
          </a:p>
        </p:txBody>
      </p:sp>
      <p:sp>
        <p:nvSpPr>
          <p:cNvPr id="3" name="Segnaposto contenuto 2">
            <a:extLst>
              <a:ext uri="{FF2B5EF4-FFF2-40B4-BE49-F238E27FC236}">
                <a16:creationId xmlns:a16="http://schemas.microsoft.com/office/drawing/2014/main" id="{64AD93BB-348F-918D-8647-D50AA56F7668}"/>
              </a:ext>
            </a:extLst>
          </p:cNvPr>
          <p:cNvSpPr>
            <a:spLocks noGrp="1"/>
          </p:cNvSpPr>
          <p:nvPr>
            <p:ph idx="1"/>
          </p:nvPr>
        </p:nvSpPr>
        <p:spPr>
          <a:xfrm>
            <a:off x="0" y="783771"/>
            <a:ext cx="12192000" cy="6074229"/>
          </a:xfrm>
          <a:gradFill>
            <a:gsLst>
              <a:gs pos="0">
                <a:schemeClr val="bg1"/>
              </a:gs>
              <a:gs pos="59000">
                <a:schemeClr val="bg1">
                  <a:lumMod val="95000"/>
                  <a:alpha val="90529"/>
                </a:schemeClr>
              </a:gs>
              <a:gs pos="78000">
                <a:schemeClr val="bg1">
                  <a:lumMod val="95000"/>
                </a:schemeClr>
              </a:gs>
              <a:gs pos="96000">
                <a:schemeClr val="accent6">
                  <a:lumMod val="20000"/>
                  <a:lumOff val="80000"/>
                  <a:alpha val="19882"/>
                </a:schemeClr>
              </a:gs>
            </a:gsLst>
            <a:lin ang="5400000" scaled="1"/>
          </a:gradFill>
        </p:spPr>
        <p:txBody>
          <a:bodyPr>
            <a:normAutofit/>
          </a:bodyPr>
          <a:lstStyle/>
          <a:p>
            <a:pPr>
              <a:lnSpc>
                <a:spcPct val="100000"/>
              </a:lnSpc>
            </a:pPr>
            <a:r>
              <a:rPr lang="it-IT" b="1" dirty="0"/>
              <a:t>il </a:t>
            </a:r>
            <a:r>
              <a:rPr lang="it-IT" b="1" dirty="0">
                <a:highlight>
                  <a:srgbClr val="FFFF00"/>
                </a:highlight>
              </a:rPr>
              <a:t>bilancio idrico </a:t>
            </a:r>
            <a:r>
              <a:rPr lang="it-IT" b="1" dirty="0"/>
              <a:t>annuo </a:t>
            </a:r>
            <a:r>
              <a:rPr lang="it-IT" dirty="0"/>
              <a:t>del Trentino ha una dimensione di </a:t>
            </a:r>
            <a:r>
              <a:rPr lang="it-IT" dirty="0">
                <a:highlight>
                  <a:srgbClr val="FFFF00"/>
                </a:highlight>
              </a:rPr>
              <a:t>circa 9,5 miliardi di metri cubi di acqua, </a:t>
            </a:r>
          </a:p>
          <a:p>
            <a:pPr>
              <a:lnSpc>
                <a:spcPct val="100000"/>
              </a:lnSpc>
            </a:pPr>
            <a:endParaRPr lang="it-IT" sz="1800" dirty="0">
              <a:solidFill>
                <a:srgbClr val="004AFF"/>
              </a:solidFill>
              <a:highlight>
                <a:srgbClr val="FFFF00"/>
              </a:highlight>
            </a:endParaRPr>
          </a:p>
          <a:p>
            <a:r>
              <a:rPr lang="it-IT" b="1" u="sng" dirty="0">
                <a:highlight>
                  <a:srgbClr val="FFFF00"/>
                </a:highlight>
              </a:rPr>
              <a:t>l’utilizzo idroelettrico </a:t>
            </a:r>
            <a:r>
              <a:rPr lang="it-IT" b="1" dirty="0">
                <a:highlight>
                  <a:srgbClr val="FFFF00"/>
                </a:highlight>
              </a:rPr>
              <a:t>fa la “parte del leone”, nel senso che assorbe l’85-90% delle portate date in concessione</a:t>
            </a:r>
            <a:r>
              <a:rPr lang="it-IT" dirty="0"/>
              <a:t>. </a:t>
            </a:r>
          </a:p>
          <a:p>
            <a:r>
              <a:rPr lang="it-IT" dirty="0"/>
              <a:t>Gli altri utilizzi principali: uso civile, quello agricolo e quello industriale </a:t>
            </a:r>
          </a:p>
          <a:p>
            <a:pPr marL="0" indent="0">
              <a:buNone/>
            </a:pPr>
            <a:endParaRPr lang="it-IT" sz="1800" dirty="0"/>
          </a:p>
          <a:p>
            <a:r>
              <a:rPr lang="it-IT" dirty="0"/>
              <a:t>la </a:t>
            </a:r>
            <a:r>
              <a:rPr lang="it-IT" b="1" dirty="0">
                <a:highlight>
                  <a:srgbClr val="FFFF00"/>
                </a:highlight>
              </a:rPr>
              <a:t>produzione annua media </a:t>
            </a:r>
            <a:r>
              <a:rPr lang="it-IT" dirty="0"/>
              <a:t>del tempo è tutt’ora, ma </a:t>
            </a:r>
            <a:r>
              <a:rPr lang="it-IT" u="sng" dirty="0">
                <a:solidFill>
                  <a:srgbClr val="004AFF"/>
                </a:solidFill>
              </a:rPr>
              <a:t>variabile negli anni</a:t>
            </a:r>
            <a:r>
              <a:rPr lang="it-IT" dirty="0"/>
              <a:t>) di circa </a:t>
            </a:r>
            <a:r>
              <a:rPr lang="it-IT" b="1" dirty="0"/>
              <a:t>4 miliardi di </a:t>
            </a:r>
            <a:r>
              <a:rPr lang="it-IT" b="1" dirty="0" err="1"/>
              <a:t>kw</a:t>
            </a:r>
            <a:r>
              <a:rPr lang="it-IT" b="1" dirty="0"/>
              <a:t>/ora (TW/a)</a:t>
            </a:r>
            <a:r>
              <a:rPr lang="it-IT" dirty="0"/>
              <a:t>, </a:t>
            </a:r>
            <a:r>
              <a:rPr lang="it-IT" b="1" dirty="0"/>
              <a:t>quasi il </a:t>
            </a:r>
            <a:r>
              <a:rPr lang="it-IT" b="1" dirty="0">
                <a:highlight>
                  <a:srgbClr val="FFFF00"/>
                </a:highlight>
              </a:rPr>
              <a:t>10% della produzione idroelettrica nazionale</a:t>
            </a:r>
            <a:r>
              <a:rPr lang="it-IT" dirty="0">
                <a:highlight>
                  <a:srgbClr val="FFFF00"/>
                </a:highlight>
              </a:rPr>
              <a:t> (36-53 TW/anno negli ultimi dieci)*</a:t>
            </a:r>
          </a:p>
          <a:p>
            <a:pPr marL="0" indent="0">
              <a:buNone/>
            </a:pPr>
            <a:endParaRPr lang="it-IT" dirty="0">
              <a:highlight>
                <a:srgbClr val="FFFF00"/>
              </a:highlight>
            </a:endParaRPr>
          </a:p>
          <a:p>
            <a:pPr marL="0" indent="0">
              <a:buNone/>
            </a:pPr>
            <a:endParaRPr lang="it-IT" dirty="0">
              <a:highlight>
                <a:srgbClr val="FFFF00"/>
              </a:highlight>
            </a:endParaRPr>
          </a:p>
          <a:p>
            <a:r>
              <a:rPr lang="it-IT" sz="2400" i="1" dirty="0">
                <a:solidFill>
                  <a:schemeClr val="bg1">
                    <a:lumMod val="65000"/>
                  </a:schemeClr>
                </a:solidFill>
                <a:highlight>
                  <a:srgbClr val="FFFF00"/>
                </a:highlight>
              </a:rPr>
              <a:t>[*] da Enel</a:t>
            </a:r>
          </a:p>
        </p:txBody>
      </p:sp>
    </p:spTree>
    <p:extLst>
      <p:ext uri="{BB962C8B-B14F-4D97-AF65-F5344CB8AC3E}">
        <p14:creationId xmlns:p14="http://schemas.microsoft.com/office/powerpoint/2010/main" val="2207880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CD339-4678-2035-1B77-2EB004A5043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13B0D88-9BBE-2CC8-9705-AB424376C369}"/>
              </a:ext>
            </a:extLst>
          </p:cNvPr>
          <p:cNvSpPr>
            <a:spLocks noGrp="1" noChangeArrowheads="1"/>
          </p:cNvSpPr>
          <p:nvPr>
            <p:ph type="sldNum" sz="quarter" idx="12"/>
          </p:nvPr>
        </p:nvSpPr>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9pPr>
          </a:lstStyle>
          <a:p>
            <a:fld id="{7EFCDB2C-75CD-D14B-B767-F9F0416DFC5E}" type="slidenum">
              <a:rPr lang="it-IT" altLang="it-IT" sz="1800">
                <a:solidFill>
                  <a:srgbClr val="000000"/>
                </a:solidFill>
              </a:rPr>
              <a:pPr/>
              <a:t>6</a:t>
            </a:fld>
            <a:endParaRPr lang="it-IT" altLang="it-IT" sz="1800">
              <a:solidFill>
                <a:srgbClr val="000000"/>
              </a:solidFill>
            </a:endParaRPr>
          </a:p>
        </p:txBody>
      </p:sp>
      <p:sp>
        <p:nvSpPr>
          <p:cNvPr id="22530" name="AutoShape 2" descr="GDI_Attuali.jpeg">
            <a:extLst>
              <a:ext uri="{FF2B5EF4-FFF2-40B4-BE49-F238E27FC236}">
                <a16:creationId xmlns:a16="http://schemas.microsoft.com/office/drawing/2014/main" id="{CC2AF7BC-5A84-0686-B0B2-6767F14DAA60}"/>
              </a:ext>
            </a:extLst>
          </p:cNvPr>
          <p:cNvSpPr>
            <a:spLocks noChangeAspect="1" noChangeArrowheads="1"/>
          </p:cNvSpPr>
          <p:nvPr/>
        </p:nvSpPr>
        <p:spPr bwMode="auto">
          <a:xfrm>
            <a:off x="5942806"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it-IT" altLang="it-IT"/>
          </a:p>
        </p:txBody>
      </p:sp>
      <p:sp>
        <p:nvSpPr>
          <p:cNvPr id="22531" name="AutoShape 3" descr="GDI_Attuali.jpeg">
            <a:extLst>
              <a:ext uri="{FF2B5EF4-FFF2-40B4-BE49-F238E27FC236}">
                <a16:creationId xmlns:a16="http://schemas.microsoft.com/office/drawing/2014/main" id="{A0E63AFD-191F-BDA5-80B3-B505C7144BCD}"/>
              </a:ext>
            </a:extLst>
          </p:cNvPr>
          <p:cNvSpPr>
            <a:spLocks noChangeAspect="1" noChangeArrowheads="1"/>
          </p:cNvSpPr>
          <p:nvPr/>
        </p:nvSpPr>
        <p:spPr bwMode="auto">
          <a:xfrm>
            <a:off x="5942806"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it-IT" altLang="it-IT"/>
          </a:p>
        </p:txBody>
      </p:sp>
      <p:pic>
        <p:nvPicPr>
          <p:cNvPr id="22532" name="Picture 4" descr="GDI_Attuali">
            <a:extLst>
              <a:ext uri="{FF2B5EF4-FFF2-40B4-BE49-F238E27FC236}">
                <a16:creationId xmlns:a16="http://schemas.microsoft.com/office/drawing/2014/main" id="{B258A310-9AE4-DC9C-6780-CAFDF1A64E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05" t="2382" r="4378" b="1428"/>
          <a:stretch>
            <a:fillRect/>
          </a:stretch>
        </p:blipFill>
        <p:spPr bwMode="auto">
          <a:xfrm>
            <a:off x="1387928" y="661819"/>
            <a:ext cx="9183819" cy="619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749" name="Rectangle 5">
            <a:extLst>
              <a:ext uri="{FF2B5EF4-FFF2-40B4-BE49-F238E27FC236}">
                <a16:creationId xmlns:a16="http://schemas.microsoft.com/office/drawing/2014/main" id="{95B63482-8832-03EE-D15E-CD7645E9B05A}"/>
              </a:ext>
            </a:extLst>
          </p:cNvPr>
          <p:cNvSpPr>
            <a:spLocks noChangeArrowheads="1"/>
          </p:cNvSpPr>
          <p:nvPr/>
        </p:nvSpPr>
        <p:spPr bwMode="auto">
          <a:xfrm>
            <a:off x="1387928" y="0"/>
            <a:ext cx="9965872" cy="52319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3333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8" tIns="45709" rIns="91418" bIns="45709">
            <a:spAutoFit/>
          </a:bodyPr>
          <a:lstStyle>
            <a:lvl1pPr>
              <a:lnSpc>
                <a:spcPct val="93000"/>
              </a:lnSpc>
              <a:spcBef>
                <a:spcPts val="1413"/>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a:lnSpc>
                <a:spcPct val="93000"/>
              </a:lnSpc>
              <a:spcBef>
                <a:spcPts val="563"/>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25146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29718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34290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38862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a:lnSpc>
                <a:spcPct val="100000"/>
              </a:lnSpc>
              <a:spcBef>
                <a:spcPct val="0"/>
              </a:spcBef>
              <a:buClrTx/>
              <a:buSzTx/>
              <a:buFontTx/>
              <a:buNone/>
              <a:defRPr/>
            </a:pPr>
            <a:r>
              <a:rPr kumimoji="1" lang="it-IT" altLang="it-IT" sz="2800" b="1" dirty="0">
                <a:solidFill>
                  <a:srgbClr val="9933FF"/>
                </a:solidFill>
                <a:effectLst>
                  <a:outerShdw blurRad="38100" dist="38100" dir="2700000" algn="tl">
                    <a:srgbClr val="C0C0C0"/>
                  </a:outerShdw>
                </a:effectLst>
              </a:rPr>
              <a:t>DISLOCAZIONE DELLE 20 GRANDI CONCESSIONI</a:t>
            </a:r>
          </a:p>
        </p:txBody>
      </p:sp>
    </p:spTree>
    <p:extLst>
      <p:ext uri="{BB962C8B-B14F-4D97-AF65-F5344CB8AC3E}">
        <p14:creationId xmlns:p14="http://schemas.microsoft.com/office/powerpoint/2010/main" val="3641547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858146F-7AC3-BAB2-AA52-A8E82DB439B6}"/>
              </a:ext>
            </a:extLst>
          </p:cNvPr>
          <p:cNvSpPr txBox="1"/>
          <p:nvPr/>
        </p:nvSpPr>
        <p:spPr>
          <a:xfrm>
            <a:off x="0" y="523221"/>
            <a:ext cx="12192000" cy="6217087"/>
          </a:xfrm>
          <a:prstGeom prst="rect">
            <a:avLst/>
          </a:prstGeom>
          <a:solidFill>
            <a:schemeClr val="bg1"/>
          </a:solidFill>
        </p:spPr>
        <p:txBody>
          <a:bodyPr wrap="square" rtlCol="0">
            <a:spAutoFit/>
          </a:bodyPr>
          <a:lstStyle/>
          <a:p>
            <a:endParaRPr lang="it-IT" dirty="0"/>
          </a:p>
          <a:p>
            <a:pPr marL="457200" indent="-457200">
              <a:buFont typeface="Arial" panose="020B0604020202020204" pitchFamily="34" charset="0"/>
              <a:buChar char="•"/>
            </a:pPr>
            <a:r>
              <a:rPr lang="it-IT" sz="3200" b="1" dirty="0">
                <a:solidFill>
                  <a:srgbClr val="FFFF00"/>
                </a:solidFill>
                <a:highlight>
                  <a:srgbClr val="0000FF"/>
                </a:highlight>
              </a:rPr>
              <a:t>Alla PAT competono le funzioni statali in materia di </a:t>
            </a:r>
            <a:r>
              <a:rPr lang="it-IT" sz="3200" b="1" u="sng" dirty="0">
                <a:solidFill>
                  <a:srgbClr val="FFFF00"/>
                </a:solidFill>
                <a:highlight>
                  <a:srgbClr val="0000FF"/>
                </a:highlight>
              </a:rPr>
              <a:t>energia, Tutela ambiente, governo del territorio, del quale utilizzo acque pubbliche</a:t>
            </a:r>
            <a:r>
              <a:rPr lang="it-IT" sz="3200" b="1" dirty="0">
                <a:solidFill>
                  <a:srgbClr val="FFFF00"/>
                </a:solidFill>
                <a:highlight>
                  <a:srgbClr val="0000FF"/>
                </a:highlight>
              </a:rPr>
              <a:t>, sicurezza beni e cose, servizi pubblici, urbanistica, </a:t>
            </a:r>
            <a:r>
              <a:rPr lang="it-IT" sz="3200" b="1" dirty="0" err="1">
                <a:solidFill>
                  <a:srgbClr val="FFFF00"/>
                </a:solidFill>
                <a:highlight>
                  <a:srgbClr val="0000FF"/>
                </a:highlight>
              </a:rPr>
              <a:t>pasesaggio</a:t>
            </a:r>
            <a:r>
              <a:rPr lang="it-IT" sz="3200" b="1" dirty="0">
                <a:solidFill>
                  <a:srgbClr val="FFFF00"/>
                </a:solidFill>
                <a:highlight>
                  <a:srgbClr val="0000FF"/>
                </a:highlight>
              </a:rPr>
              <a:t>, ecc.,</a:t>
            </a:r>
            <a:r>
              <a:rPr lang="it-IT" sz="2000" i="1" dirty="0">
                <a:latin typeface="+mj-lt"/>
              </a:rPr>
              <a:t>;</a:t>
            </a:r>
          </a:p>
          <a:p>
            <a:pPr marL="457200" indent="-457200">
              <a:buFont typeface="Arial" panose="020B0604020202020204" pitchFamily="34" charset="0"/>
              <a:buChar char="•"/>
            </a:pPr>
            <a:endParaRPr lang="it-IT" sz="1600" dirty="0">
              <a:latin typeface="+mj-lt"/>
            </a:endParaRPr>
          </a:p>
          <a:p>
            <a:pPr marL="457200" indent="-457200">
              <a:buFont typeface="Arial" panose="020B0604020202020204" pitchFamily="34" charset="0"/>
              <a:buChar char="•"/>
            </a:pPr>
            <a:r>
              <a:rPr lang="it-IT" sz="3200" b="1" u="sng" dirty="0">
                <a:solidFill>
                  <a:srgbClr val="FFFF00"/>
                </a:solidFill>
                <a:highlight>
                  <a:srgbClr val="000080"/>
                </a:highlight>
              </a:rPr>
              <a:t>Sono comprese le opere idrauliche di 1a e 2a categoria (trasferite dopo la LC 3/2001, ma  delega ? dopo…LC 2/2026)</a:t>
            </a:r>
          </a:p>
          <a:p>
            <a:pPr marL="457200" indent="-457200">
              <a:buFont typeface="Arial" panose="020B0604020202020204" pitchFamily="34" charset="0"/>
              <a:buChar char="•"/>
            </a:pPr>
            <a:r>
              <a:rPr lang="it-IT" sz="3200" b="1" dirty="0">
                <a:solidFill>
                  <a:srgbClr val="FFFF00"/>
                </a:solidFill>
                <a:highlight>
                  <a:srgbClr val="000080"/>
                </a:highlight>
              </a:rPr>
              <a:t>Il </a:t>
            </a:r>
            <a:r>
              <a:rPr lang="it-IT" sz="3200" b="1" u="sng" dirty="0">
                <a:solidFill>
                  <a:srgbClr val="FFFF00"/>
                </a:solidFill>
                <a:highlight>
                  <a:srgbClr val="000080"/>
                </a:highlight>
              </a:rPr>
              <a:t>PGUAP</a:t>
            </a:r>
            <a:r>
              <a:rPr lang="it-IT" sz="3200" b="1" dirty="0">
                <a:solidFill>
                  <a:srgbClr val="FFFF00"/>
                </a:solidFill>
                <a:highlight>
                  <a:srgbClr val="000080"/>
                </a:highlight>
              </a:rPr>
              <a:t>, ha </a:t>
            </a:r>
            <a:r>
              <a:rPr lang="it-IT" sz="3200" b="1" u="sng" dirty="0">
                <a:solidFill>
                  <a:srgbClr val="FFFF00"/>
                </a:solidFill>
                <a:highlight>
                  <a:srgbClr val="000080"/>
                </a:highlight>
              </a:rPr>
              <a:t>valore sostitutivo dei piani di bacino idrico di rilievo nazionale</a:t>
            </a:r>
            <a:r>
              <a:rPr lang="it-IT" sz="2800" u="sng" dirty="0">
                <a:solidFill>
                  <a:srgbClr val="FFFF00"/>
                </a:solidFill>
                <a:highlight>
                  <a:srgbClr val="000080"/>
                </a:highlight>
              </a:rPr>
              <a:t>;</a:t>
            </a:r>
          </a:p>
          <a:p>
            <a:endParaRPr lang="it-IT" sz="2000" b="1" u="sng" dirty="0">
              <a:solidFill>
                <a:srgbClr val="FFFF00"/>
              </a:solidFill>
              <a:highlight>
                <a:srgbClr val="000080"/>
              </a:highlight>
            </a:endParaRPr>
          </a:p>
          <a:p>
            <a:pPr marL="457200" indent="-457200">
              <a:buFont typeface="Arial" panose="020B0604020202020204" pitchFamily="34" charset="0"/>
              <a:buChar char="•"/>
            </a:pPr>
            <a:r>
              <a:rPr lang="it-IT" sz="3200" b="1" dirty="0">
                <a:solidFill>
                  <a:srgbClr val="0B1DB1"/>
                </a:solidFill>
                <a:highlight>
                  <a:srgbClr val="FFFF00"/>
                </a:highlight>
              </a:rPr>
              <a:t> </a:t>
            </a:r>
            <a:r>
              <a:rPr lang="it-IT" sz="3200" b="1" dirty="0">
                <a:solidFill>
                  <a:srgbClr val="0B1DB1"/>
                </a:solidFill>
                <a:highlight>
                  <a:srgbClr val="FFFF00"/>
                </a:highlight>
                <a:sym typeface="Wingdings" pitchFamily="2" charset="2"/>
              </a:rPr>
              <a:t></a:t>
            </a:r>
            <a:r>
              <a:rPr lang="it-IT" sz="2800" b="1" dirty="0">
                <a:solidFill>
                  <a:srgbClr val="0B1DB1"/>
                </a:solidFill>
                <a:highlight>
                  <a:srgbClr val="FFFF00"/>
                </a:highlight>
              </a:rPr>
              <a:t>IN OGNI CASO OCCORRONO LE </a:t>
            </a:r>
            <a:r>
              <a:rPr lang="it-IT" sz="2800" b="1" u="sng" dirty="0">
                <a:solidFill>
                  <a:srgbClr val="0B1DB1"/>
                </a:solidFill>
                <a:highlight>
                  <a:srgbClr val="FFFF00"/>
                </a:highlight>
                <a:latin typeface="Calibri" panose="020F0502020204030204" pitchFamily="34" charset="0"/>
                <a:cs typeface="Calibri" panose="020F0502020204030204" pitchFamily="34" charset="0"/>
              </a:rPr>
              <a:t>INTESE ISTITUZIONALI </a:t>
            </a:r>
            <a:r>
              <a:rPr lang="it-IT" sz="2800" b="1" dirty="0">
                <a:solidFill>
                  <a:srgbClr val="0B1DB1"/>
                </a:solidFill>
                <a:highlight>
                  <a:srgbClr val="FFFF00"/>
                </a:highlight>
              </a:rPr>
              <a:t>(art 117 C.) CON IL VENETO, CON BOLZANO E  CON LOMBARDIA, SIA SU PGUAP CHE SU CONCESSIONI A SCAVALCO.</a:t>
            </a:r>
            <a:endParaRPr lang="it-IT" sz="3200" b="1" dirty="0">
              <a:solidFill>
                <a:srgbClr val="0B1DB1"/>
              </a:solidFill>
              <a:highlight>
                <a:srgbClr val="FFFF00"/>
              </a:highlight>
            </a:endParaRPr>
          </a:p>
        </p:txBody>
      </p:sp>
      <p:sp>
        <p:nvSpPr>
          <p:cNvPr id="3" name="CasellaDiTesto 2">
            <a:extLst>
              <a:ext uri="{FF2B5EF4-FFF2-40B4-BE49-F238E27FC236}">
                <a16:creationId xmlns:a16="http://schemas.microsoft.com/office/drawing/2014/main" id="{10627E62-5C58-4445-A741-3AF1E363689B}"/>
              </a:ext>
            </a:extLst>
          </p:cNvPr>
          <p:cNvSpPr txBox="1"/>
          <p:nvPr/>
        </p:nvSpPr>
        <p:spPr>
          <a:xfrm>
            <a:off x="0" y="1"/>
            <a:ext cx="12192000" cy="523220"/>
          </a:xfrm>
          <a:prstGeom prst="rect">
            <a:avLst/>
          </a:prstGeom>
          <a:solidFill>
            <a:schemeClr val="accent6">
              <a:lumMod val="20000"/>
              <a:lumOff val="80000"/>
            </a:schemeClr>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pPr algn="ctr"/>
            <a:r>
              <a:rPr lang="it-IT" sz="2800" dirty="0">
                <a:solidFill>
                  <a:schemeClr val="tx1">
                    <a:lumMod val="95000"/>
                    <a:lumOff val="5000"/>
                  </a:schemeClr>
                </a:solidFill>
              </a:rPr>
              <a:t>competenza delle Province autonome </a:t>
            </a:r>
            <a:r>
              <a:rPr lang="it-IT" sz="2800" dirty="0">
                <a:solidFill>
                  <a:srgbClr val="0B1DB1"/>
                </a:solidFill>
              </a:rPr>
              <a:t>…</a:t>
            </a:r>
            <a:r>
              <a:rPr lang="it-IT" dirty="0">
                <a:solidFill>
                  <a:srgbClr val="0B1DB1"/>
                </a:solidFill>
              </a:rPr>
              <a:t>:</a:t>
            </a:r>
          </a:p>
        </p:txBody>
      </p:sp>
    </p:spTree>
    <p:extLst>
      <p:ext uri="{BB962C8B-B14F-4D97-AF65-F5344CB8AC3E}">
        <p14:creationId xmlns:p14="http://schemas.microsoft.com/office/powerpoint/2010/main" val="276471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209FD0-C44F-EF37-CB64-C3320C72ED8F}"/>
              </a:ext>
            </a:extLst>
          </p:cNvPr>
          <p:cNvSpPr>
            <a:spLocks noGrp="1"/>
          </p:cNvSpPr>
          <p:nvPr>
            <p:ph type="title"/>
          </p:nvPr>
        </p:nvSpPr>
        <p:spPr>
          <a:xfrm>
            <a:off x="2" y="0"/>
            <a:ext cx="12191998" cy="736311"/>
          </a:xfr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3500000" scaled="1"/>
            <a:tileRect/>
          </a:gradFill>
        </p:spPr>
        <p:txBody>
          <a:bodyPr>
            <a:normAutofit fontScale="90000"/>
          </a:bodyPr>
          <a:lstStyle/>
          <a:p>
            <a:br>
              <a:rPr lang="it-IT" sz="3600" b="1" dirty="0">
                <a:solidFill>
                  <a:schemeClr val="bg1"/>
                </a:solidFill>
              </a:rPr>
            </a:br>
            <a:r>
              <a:rPr lang="it-IT" sz="2700" b="1" dirty="0">
                <a:solidFill>
                  <a:srgbClr val="1522D0"/>
                </a:solidFill>
              </a:rPr>
              <a:t>M</a:t>
            </a:r>
            <a:r>
              <a:rPr lang="it-IT" sz="2700" b="1" dirty="0"/>
              <a:t>etodo interpretativo</a:t>
            </a:r>
            <a:r>
              <a:rPr lang="it-IT" sz="2700" dirty="0"/>
              <a:t>: </a:t>
            </a:r>
            <a:r>
              <a:rPr lang="it-IT" sz="2700" b="1" dirty="0"/>
              <a:t>demanio= bene pubblico unitario, da tenere distinto da</a:t>
            </a:r>
            <a:r>
              <a:rPr lang="it-IT" sz="2700" dirty="0"/>
              <a:t> </a:t>
            </a:r>
            <a:r>
              <a:rPr lang="it-IT" sz="2700" b="1" dirty="0"/>
              <a:t>produzione energia = mercato in concorrenza  e anche da distribuzione=servizio pubblico</a:t>
            </a:r>
            <a:br>
              <a:rPr lang="it-IT" sz="3100" dirty="0"/>
            </a:br>
            <a:endParaRPr lang="it-IT" dirty="0">
              <a:solidFill>
                <a:schemeClr val="bg1"/>
              </a:solidFill>
            </a:endParaRPr>
          </a:p>
        </p:txBody>
      </p:sp>
      <p:sp>
        <p:nvSpPr>
          <p:cNvPr id="3" name="Segnaposto contenuto 2">
            <a:extLst>
              <a:ext uri="{FF2B5EF4-FFF2-40B4-BE49-F238E27FC236}">
                <a16:creationId xmlns:a16="http://schemas.microsoft.com/office/drawing/2014/main" id="{A6557CB5-FDE4-A617-5435-55FAE1DB14C2}"/>
              </a:ext>
            </a:extLst>
          </p:cNvPr>
          <p:cNvSpPr>
            <a:spLocks noGrp="1"/>
          </p:cNvSpPr>
          <p:nvPr>
            <p:ph idx="1"/>
          </p:nvPr>
        </p:nvSpPr>
        <p:spPr>
          <a:xfrm>
            <a:off x="1" y="736311"/>
            <a:ext cx="12191998" cy="6121689"/>
          </a:xfrm>
        </p:spPr>
        <p:txBody>
          <a:bodyPr>
            <a:normAutofit/>
          </a:bodyPr>
          <a:lstStyle/>
          <a:p>
            <a:pPr marL="108000" indent="0">
              <a:lnSpc>
                <a:spcPct val="100000"/>
              </a:lnSpc>
              <a:spcAft>
                <a:spcPts val="600"/>
              </a:spcAft>
              <a:buNone/>
            </a:pPr>
            <a:r>
              <a:rPr lang="it-IT" sz="2600" b="1" u="sng" dirty="0">
                <a:solidFill>
                  <a:srgbClr val="C00000"/>
                </a:solidFill>
                <a:latin typeface="Calibri" panose="020F0502020204030204" pitchFamily="34" charset="0"/>
                <a:cs typeface="Calibri" panose="020F0502020204030204" pitchFamily="34" charset="0"/>
              </a:rPr>
              <a:t>Tutte le acque pubbliche costituiscono demanio idrico,</a:t>
            </a:r>
            <a:r>
              <a:rPr lang="it-IT" sz="2600" u="sng" dirty="0">
                <a:solidFill>
                  <a:srgbClr val="C00000"/>
                </a:solidFill>
                <a:latin typeface="Calibri" panose="020F0502020204030204" pitchFamily="34" charset="0"/>
                <a:cs typeface="Calibri" panose="020F0502020204030204" pitchFamily="34" charset="0"/>
              </a:rPr>
              <a:t> </a:t>
            </a:r>
            <a:r>
              <a:rPr lang="it-IT" sz="2600" b="1" u="sng" dirty="0">
                <a:solidFill>
                  <a:srgbClr val="C00000"/>
                </a:solidFill>
                <a:latin typeface="Calibri" panose="020F0502020204030204" pitchFamily="34" charset="0"/>
                <a:cs typeface="Calibri" panose="020F0502020204030204" pitchFamily="34" charset="0"/>
              </a:rPr>
              <a:t>interamente di competenza della Provincia autonoma </a:t>
            </a:r>
            <a:r>
              <a:rPr lang="it-IT" sz="2000" dirty="0"/>
              <a:t>(DPR 115/1973 + DPR 235/1977+D. lgs. 463/1999, NDA Statuto)</a:t>
            </a:r>
            <a:endParaRPr lang="it-IT" sz="2000" b="1" dirty="0">
              <a:solidFill>
                <a:srgbClr val="2E28AE"/>
              </a:solidFill>
            </a:endParaRPr>
          </a:p>
          <a:p>
            <a:pPr marL="108000" indent="0">
              <a:lnSpc>
                <a:spcPct val="100000"/>
              </a:lnSpc>
              <a:spcAft>
                <a:spcPts val="600"/>
              </a:spcAft>
              <a:buNone/>
            </a:pPr>
            <a:r>
              <a:rPr lang="it-IT" sz="2600" b="1" u="sng" dirty="0">
                <a:solidFill>
                  <a:srgbClr val="1522D0"/>
                </a:solidFill>
                <a:latin typeface="Calibri" panose="020F0502020204030204" pitchFamily="34" charset="0"/>
                <a:cs typeface="Calibri" panose="020F0502020204030204" pitchFamily="34" charset="0"/>
              </a:rPr>
              <a:t>Responsabilità diretta</a:t>
            </a:r>
            <a:r>
              <a:rPr lang="it-IT" sz="2600" b="1" dirty="0">
                <a:solidFill>
                  <a:srgbClr val="1522D0"/>
                </a:solidFill>
                <a:latin typeface="Calibri" panose="020F0502020204030204" pitchFamily="34" charset="0"/>
                <a:cs typeface="Calibri" panose="020F0502020204030204" pitchFamily="34" charset="0"/>
              </a:rPr>
              <a:t> della Provincia autonoma </a:t>
            </a:r>
            <a:r>
              <a:rPr lang="it-IT" sz="2600" b="1" dirty="0">
                <a:solidFill>
                  <a:srgbClr val="1522D0"/>
                </a:solidFill>
              </a:rPr>
              <a:t>ma anche dei Comuni, secondo le rispettive competenze, </a:t>
            </a:r>
          </a:p>
          <a:p>
            <a:pPr marL="108000" indent="0">
              <a:lnSpc>
                <a:spcPct val="100000"/>
              </a:lnSpc>
              <a:spcAft>
                <a:spcPts val="600"/>
              </a:spcAft>
              <a:buNone/>
            </a:pPr>
            <a:r>
              <a:rPr lang="it-IT" sz="2600" b="1" u="sng" dirty="0">
                <a:highlight>
                  <a:srgbClr val="FFFF00"/>
                </a:highlight>
                <a:latin typeface="Calibri" panose="020F0502020204030204" pitchFamily="34" charset="0"/>
                <a:cs typeface="Calibri" panose="020F0502020204030204" pitchFamily="34" charset="0"/>
              </a:rPr>
              <a:t>LE CONCESSIONI VERTONO</a:t>
            </a:r>
            <a:r>
              <a:rPr lang="it-IT" sz="2600" b="1" u="sng" dirty="0">
                <a:latin typeface="Calibri" panose="020F0502020204030204" pitchFamily="34" charset="0"/>
                <a:cs typeface="Calibri" panose="020F0502020204030204" pitchFamily="34" charset="0"/>
              </a:rPr>
              <a:t> </a:t>
            </a:r>
            <a:r>
              <a:rPr lang="it-IT" sz="2600" dirty="0"/>
              <a:t>su: </a:t>
            </a:r>
            <a:r>
              <a:rPr lang="it-IT" sz="2600" dirty="0">
                <a:sym typeface="Wingdings" pitchFamily="2" charset="2"/>
              </a:rPr>
              <a:t> </a:t>
            </a:r>
            <a:r>
              <a:rPr lang="it-IT" sz="2600" b="1" dirty="0">
                <a:highlight>
                  <a:srgbClr val="FFFF00"/>
                </a:highlight>
                <a:latin typeface="Calibri" panose="020F0502020204030204" pitchFamily="34" charset="0"/>
                <a:cs typeface="Calibri" panose="020F0502020204030204" pitchFamily="34" charset="0"/>
              </a:rPr>
              <a:t>quantità di H2O derivabili</a:t>
            </a:r>
            <a:r>
              <a:rPr lang="it-IT" sz="2600" dirty="0">
                <a:highlight>
                  <a:srgbClr val="FFFF00"/>
                </a:highlight>
              </a:rPr>
              <a:t>, </a:t>
            </a:r>
            <a:r>
              <a:rPr lang="it-IT" sz="2600" b="1" dirty="0">
                <a:highlight>
                  <a:srgbClr val="FFFF00"/>
                </a:highlight>
                <a:latin typeface="Calibri" panose="020F0502020204030204" pitchFamily="34" charset="0"/>
                <a:cs typeface="Calibri" panose="020F0502020204030204" pitchFamily="34" charset="0"/>
              </a:rPr>
              <a:t>modalit</a:t>
            </a:r>
            <a:r>
              <a:rPr lang="it-IT" sz="2600" b="1" dirty="0">
                <a:highlight>
                  <a:srgbClr val="FFFF00"/>
                </a:highlight>
              </a:rPr>
              <a:t>à di utilizzo, </a:t>
            </a:r>
            <a:r>
              <a:rPr lang="it-IT" sz="2600" b="1" dirty="0">
                <a:highlight>
                  <a:srgbClr val="FFFF00"/>
                </a:highlight>
                <a:latin typeface="Calibri" panose="020F0502020204030204" pitchFamily="34" charset="0"/>
                <a:cs typeface="Calibri" panose="020F0502020204030204" pitchFamily="34" charset="0"/>
              </a:rPr>
              <a:t>obblighi e limiti: DMV ecc., </a:t>
            </a:r>
            <a:r>
              <a:rPr lang="it-IT" sz="2600" b="1" dirty="0">
                <a:highlight>
                  <a:srgbClr val="FFFF00"/>
                </a:highlight>
                <a:latin typeface="Calibri" panose="020F0502020204030204" pitchFamily="34" charset="0"/>
                <a:cs typeface="Calibri" panose="020F0502020204030204" pitchFamily="34" charset="0"/>
                <a:sym typeface="Wingdings" pitchFamily="2" charset="2"/>
              </a:rPr>
              <a:t> </a:t>
            </a:r>
            <a:r>
              <a:rPr lang="it-IT" sz="2600" b="1" dirty="0">
                <a:highlight>
                  <a:srgbClr val="FFFF00"/>
                </a:highlight>
                <a:latin typeface="Calibri" panose="020F0502020204030204" pitchFamily="34" charset="0"/>
                <a:cs typeface="Calibri" panose="020F0502020204030204" pitchFamily="34" charset="0"/>
              </a:rPr>
              <a:t>sicurezza, paesaggio, compatibilità altri interessi, </a:t>
            </a:r>
            <a:r>
              <a:rPr lang="it-IT" sz="2600" b="1" dirty="0">
                <a:highlight>
                  <a:srgbClr val="FFFF00"/>
                </a:highlight>
                <a:latin typeface="Calibri" panose="020F0502020204030204" pitchFamily="34" charset="0"/>
                <a:cs typeface="Calibri" panose="020F0502020204030204" pitchFamily="34" charset="0"/>
                <a:sym typeface="Wingdings" pitchFamily="2" charset="2"/>
              </a:rPr>
              <a:t> </a:t>
            </a:r>
            <a:r>
              <a:rPr lang="it-IT" sz="2600" b="1" dirty="0">
                <a:highlight>
                  <a:srgbClr val="FFFF00"/>
                </a:highlight>
                <a:latin typeface="Calibri" panose="020F0502020204030204" pitchFamily="34" charset="0"/>
                <a:cs typeface="Calibri" panose="020F0502020204030204" pitchFamily="34" charset="0"/>
              </a:rPr>
              <a:t>forniture gratuite</a:t>
            </a:r>
            <a:r>
              <a:rPr lang="it-IT" sz="2600" b="1" dirty="0">
                <a:highlight>
                  <a:srgbClr val="FFFF00"/>
                </a:highlight>
              </a:rPr>
              <a:t>, </a:t>
            </a:r>
            <a:r>
              <a:rPr lang="it-IT" sz="2600" b="1" dirty="0">
                <a:highlight>
                  <a:srgbClr val="FFFF00"/>
                </a:highlight>
                <a:sym typeface="Wingdings" pitchFamily="2" charset="2"/>
              </a:rPr>
              <a:t> </a:t>
            </a:r>
            <a:r>
              <a:rPr lang="it-IT" sz="2600" b="1" dirty="0">
                <a:highlight>
                  <a:srgbClr val="FFFF00"/>
                </a:highlight>
                <a:latin typeface="Calibri" panose="020F0502020204030204" pitchFamily="34" charset="0"/>
                <a:cs typeface="Calibri" panose="020F0502020204030204" pitchFamily="34" charset="0"/>
              </a:rPr>
              <a:t>canoni e sovracanoni</a:t>
            </a:r>
            <a:r>
              <a:rPr lang="it-IT" sz="2600" b="1" dirty="0">
                <a:highlight>
                  <a:srgbClr val="FFFF00"/>
                </a:highlight>
              </a:rPr>
              <a:t>, </a:t>
            </a:r>
            <a:r>
              <a:rPr lang="it-IT" sz="2600" b="1" dirty="0"/>
              <a:t>nonché:</a:t>
            </a:r>
          </a:p>
          <a:p>
            <a:pPr marL="108000" indent="0">
              <a:lnSpc>
                <a:spcPct val="120000"/>
              </a:lnSpc>
              <a:spcAft>
                <a:spcPts val="600"/>
              </a:spcAft>
              <a:buNone/>
            </a:pPr>
            <a:r>
              <a:rPr lang="it-IT" sz="3200" b="1" u="sng" dirty="0">
                <a:solidFill>
                  <a:srgbClr val="004AFF"/>
                </a:solidFill>
                <a:highlight>
                  <a:srgbClr val="FFFF00"/>
                </a:highlight>
                <a:sym typeface="Wingdings" pitchFamily="2" charset="2"/>
              </a:rPr>
              <a:t></a:t>
            </a:r>
            <a:r>
              <a:rPr lang="it-IT" sz="3200" b="1" u="sng" dirty="0">
                <a:solidFill>
                  <a:srgbClr val="004AFF"/>
                </a:solidFill>
                <a:sym typeface="Wingdings" pitchFamily="2" charset="2"/>
              </a:rPr>
              <a:t> </a:t>
            </a:r>
            <a:r>
              <a:rPr lang="it-IT" sz="3200" b="1" u="sng" dirty="0">
                <a:solidFill>
                  <a:srgbClr val="1522D0"/>
                </a:solidFill>
                <a:highlight>
                  <a:srgbClr val="FFFF00"/>
                </a:highlight>
              </a:rPr>
              <a:t>Programmano gli investimenti </a:t>
            </a:r>
            <a:r>
              <a:rPr lang="it-IT" sz="3200" b="1" u="sng" dirty="0">
                <a:solidFill>
                  <a:srgbClr val="004AFF"/>
                </a:solidFill>
              </a:rPr>
              <a:t>sui beni bagnati e quelli asciutti asciutti, le infrastrutture e</a:t>
            </a:r>
            <a:r>
              <a:rPr lang="it-IT" sz="3200" b="1" dirty="0"/>
              <a:t> </a:t>
            </a:r>
            <a:r>
              <a:rPr lang="it-IT" sz="3200" b="1" dirty="0">
                <a:solidFill>
                  <a:srgbClr val="1522D0"/>
                </a:solidFill>
              </a:rPr>
              <a:t>l’</a:t>
            </a:r>
            <a:r>
              <a:rPr lang="it-IT" sz="3200" b="1" u="sng" dirty="0">
                <a:solidFill>
                  <a:srgbClr val="1522D0"/>
                </a:solidFill>
              </a:rPr>
              <a:t>ambiente</a:t>
            </a:r>
            <a:r>
              <a:rPr lang="it-IT" sz="2400" b="1" dirty="0">
                <a:highlight>
                  <a:srgbClr val="FFFF00"/>
                </a:highlight>
              </a:rPr>
              <a:t>. </a:t>
            </a:r>
          </a:p>
          <a:p>
            <a:pPr marL="108000" indent="0">
              <a:lnSpc>
                <a:spcPct val="120000"/>
              </a:lnSpc>
              <a:spcAft>
                <a:spcPts val="600"/>
              </a:spcAft>
              <a:buNone/>
            </a:pPr>
            <a:r>
              <a:rPr lang="it-IT" sz="3200" b="1" u="sng" dirty="0">
                <a:solidFill>
                  <a:srgbClr val="004AFF"/>
                </a:solidFill>
                <a:highlight>
                  <a:srgbClr val="FFFF00"/>
                </a:highlight>
                <a:sym typeface="Wingdings" pitchFamily="2" charset="2"/>
              </a:rPr>
              <a:t> la</a:t>
            </a:r>
            <a:r>
              <a:rPr lang="it-IT" sz="3200" b="1" u="sng" dirty="0">
                <a:solidFill>
                  <a:srgbClr val="004AFF"/>
                </a:solidFill>
                <a:highlight>
                  <a:srgbClr val="FFFF00"/>
                </a:highlight>
              </a:rPr>
              <a:t> durata </a:t>
            </a:r>
            <a:r>
              <a:rPr lang="it-IT" sz="3200" b="1" u="sng" dirty="0">
                <a:solidFill>
                  <a:srgbClr val="004AFF"/>
                </a:solidFill>
              </a:rPr>
              <a:t>delle concessioni sarà </a:t>
            </a:r>
            <a:r>
              <a:rPr lang="it-IT" sz="3200" b="1" u="sng" dirty="0">
                <a:solidFill>
                  <a:srgbClr val="004AFF"/>
                </a:solidFill>
                <a:highlight>
                  <a:srgbClr val="FFFF00"/>
                </a:highlight>
              </a:rPr>
              <a:t>proporzionale all’entità degli investimenti e al loro ammortamento</a:t>
            </a:r>
            <a:endParaRPr lang="it-IT" sz="2600" b="1" u="sng" dirty="0">
              <a:solidFill>
                <a:srgbClr val="004AFF"/>
              </a:solidFill>
              <a:highlight>
                <a:srgbClr val="FFFF00"/>
              </a:highlight>
            </a:endParaRPr>
          </a:p>
        </p:txBody>
      </p:sp>
      <p:sp>
        <p:nvSpPr>
          <p:cNvPr id="4" name="Segnaposto numero diapositiva 3">
            <a:extLst>
              <a:ext uri="{FF2B5EF4-FFF2-40B4-BE49-F238E27FC236}">
                <a16:creationId xmlns:a16="http://schemas.microsoft.com/office/drawing/2014/main" id="{CFEAAF6D-999F-70EA-9D04-C3CAFDD77D4B}"/>
              </a:ext>
            </a:extLst>
          </p:cNvPr>
          <p:cNvSpPr>
            <a:spLocks noGrp="1"/>
          </p:cNvSpPr>
          <p:nvPr>
            <p:ph type="sldNum" sz="quarter" idx="12"/>
          </p:nvPr>
        </p:nvSpPr>
        <p:spPr/>
        <p:txBody>
          <a:bodyPr/>
          <a:lstStyle/>
          <a:p>
            <a:fld id="{29BD1583-DE5D-7643-801D-ADC4E1756D3A}" type="slidenum">
              <a:rPr lang="it-IT" smtClean="0"/>
              <a:t>8</a:t>
            </a:fld>
            <a:endParaRPr lang="it-IT" dirty="0"/>
          </a:p>
        </p:txBody>
      </p:sp>
    </p:spTree>
    <p:extLst>
      <p:ext uri="{BB962C8B-B14F-4D97-AF65-F5344CB8AC3E}">
        <p14:creationId xmlns:p14="http://schemas.microsoft.com/office/powerpoint/2010/main" val="1065930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617BA3D-52BB-1725-0962-4BD6E3761A7D}"/>
              </a:ext>
            </a:extLst>
          </p:cNvPr>
          <p:cNvSpPr>
            <a:spLocks noGrp="1"/>
          </p:cNvSpPr>
          <p:nvPr>
            <p:ph type="title"/>
          </p:nvPr>
        </p:nvSpPr>
        <p:spPr>
          <a:xfrm>
            <a:off x="0" y="1"/>
            <a:ext cx="12192000" cy="593766"/>
          </a:xfrm>
        </p:spPr>
        <p:txBody>
          <a:bodyPr>
            <a:noAutofit/>
          </a:bodyPr>
          <a:lstStyle/>
          <a:p>
            <a:pPr algn="ctr"/>
            <a:r>
              <a:rPr lang="it-IT" sz="3200" dirty="0">
                <a:solidFill>
                  <a:srgbClr val="1522D0"/>
                </a:solidFill>
                <a:highlight>
                  <a:srgbClr val="00FFFF"/>
                </a:highlight>
              </a:rPr>
              <a:t>PGUAP VIGENTE Capo III art 7 Criteri</a:t>
            </a:r>
          </a:p>
        </p:txBody>
      </p:sp>
      <p:sp>
        <p:nvSpPr>
          <p:cNvPr id="3" name="Segnaposto contenuto 2">
            <a:extLst>
              <a:ext uri="{FF2B5EF4-FFF2-40B4-BE49-F238E27FC236}">
                <a16:creationId xmlns:a16="http://schemas.microsoft.com/office/drawing/2014/main" id="{D376CFEB-C2E6-D74C-5FBA-A42A377AEF11}"/>
              </a:ext>
            </a:extLst>
          </p:cNvPr>
          <p:cNvSpPr>
            <a:spLocks noGrp="1"/>
          </p:cNvSpPr>
          <p:nvPr>
            <p:ph idx="1"/>
          </p:nvPr>
        </p:nvSpPr>
        <p:spPr>
          <a:xfrm>
            <a:off x="-1" y="593767"/>
            <a:ext cx="12191999" cy="6264231"/>
          </a:xfrm>
        </p:spPr>
        <p:txBody>
          <a:bodyPr>
            <a:normAutofit fontScale="40000" lnSpcReduction="20000"/>
          </a:bodyPr>
          <a:lstStyle/>
          <a:p>
            <a:pPr marL="0" indent="0" fontAlgn="t">
              <a:buNone/>
            </a:pPr>
            <a:r>
              <a:rPr lang="it-IT" sz="4200" b="1" dirty="0">
                <a:highlight>
                  <a:srgbClr val="FFFF00"/>
                </a:highlight>
              </a:rPr>
              <a:t> </a:t>
            </a:r>
            <a:r>
              <a:rPr lang="it-IT" sz="6000" b="1" dirty="0" err="1">
                <a:highlight>
                  <a:srgbClr val="FFFF00"/>
                </a:highlight>
              </a:rPr>
              <a:t>F</a:t>
            </a:r>
            <a:r>
              <a:rPr lang="it-IT" sz="6000" b="1" dirty="0">
                <a:highlight>
                  <a:srgbClr val="FFFF00"/>
                </a:highlight>
              </a:rPr>
              <a:t>) uso idroelettrico</a:t>
            </a:r>
            <a:r>
              <a:rPr lang="it-IT" sz="6000" b="1" dirty="0"/>
              <a:t>: le concessioni </a:t>
            </a:r>
            <a:r>
              <a:rPr lang="it-IT" sz="6000" b="1" dirty="0">
                <a:solidFill>
                  <a:srgbClr val="FF0000"/>
                </a:solidFill>
                <a:highlight>
                  <a:srgbClr val="FFFF00"/>
                </a:highlight>
              </a:rPr>
              <a:t>di nuove derivazioni </a:t>
            </a:r>
            <a:r>
              <a:rPr lang="it-IT" sz="6000" b="1" dirty="0"/>
              <a:t>d’acqua ad uso idroelettrico possono essere assentite, ove la Giunta </a:t>
            </a:r>
            <a:r>
              <a:rPr lang="it-IT" sz="6000" b="1" dirty="0">
                <a:solidFill>
                  <a:srgbClr val="1522D0"/>
                </a:solidFill>
              </a:rPr>
              <a:t>provinciale </a:t>
            </a:r>
            <a:r>
              <a:rPr lang="it-IT" sz="6000" b="1" u="sng" dirty="0">
                <a:solidFill>
                  <a:srgbClr val="1522D0"/>
                </a:solidFill>
              </a:rPr>
              <a:t>non ritenga sussistere un prevalente interesse pubblico </a:t>
            </a:r>
            <a:r>
              <a:rPr lang="it-IT" sz="6000" b="1" u="sng" dirty="0"/>
              <a:t>ad un diverso uso delle acque, </a:t>
            </a:r>
            <a:r>
              <a:rPr lang="it-IT" sz="6000" b="1" dirty="0"/>
              <a:t>……., nel rispetto dei seguenti </a:t>
            </a:r>
            <a:r>
              <a:rPr lang="it-IT" sz="6000" b="1" dirty="0">
                <a:highlight>
                  <a:srgbClr val="FFFF00"/>
                </a:highlight>
              </a:rPr>
              <a:t>criteri</a:t>
            </a:r>
            <a:r>
              <a:rPr lang="it-IT" sz="6000" b="1" dirty="0"/>
              <a:t>: </a:t>
            </a:r>
            <a:endParaRPr lang="it-IT" sz="6000" dirty="0"/>
          </a:p>
          <a:p>
            <a:pPr marL="857250" indent="-857250" fontAlgn="t">
              <a:buFont typeface="+mj-lt"/>
              <a:buAutoNum type="romanLcPeriod"/>
            </a:pPr>
            <a:r>
              <a:rPr lang="it-IT" sz="6000" b="1" dirty="0">
                <a:highlight>
                  <a:srgbClr val="FFFF00"/>
                </a:highlight>
              </a:rPr>
              <a:t>la potenza nominale media dell’impianto </a:t>
            </a:r>
            <a:r>
              <a:rPr lang="it-IT" sz="6000" b="1" u="sng" dirty="0">
                <a:solidFill>
                  <a:srgbClr val="1522D0"/>
                </a:solidFill>
                <a:highlight>
                  <a:srgbClr val="FFFF00"/>
                </a:highlight>
                <a:latin typeface="Arial" panose="020B0604020202020204" pitchFamily="34" charset="0"/>
                <a:cs typeface="Arial" panose="020B0604020202020204" pitchFamily="34" charset="0"/>
              </a:rPr>
              <a:t>inferiore a 3000</a:t>
            </a:r>
            <a:r>
              <a:rPr lang="it-IT" sz="6000" b="1" dirty="0">
                <a:solidFill>
                  <a:srgbClr val="1522D0"/>
                </a:solidFill>
                <a:highlight>
                  <a:srgbClr val="FFFF00"/>
                </a:highlight>
              </a:rPr>
              <a:t> KW</a:t>
            </a:r>
            <a:r>
              <a:rPr lang="it-IT" sz="6000" b="1" dirty="0">
                <a:solidFill>
                  <a:srgbClr val="FF0000"/>
                </a:solidFill>
                <a:highlight>
                  <a:srgbClr val="FFFF00"/>
                </a:highlight>
              </a:rPr>
              <a:t> (solo piccole)</a:t>
            </a:r>
            <a:r>
              <a:rPr lang="it-IT" sz="6000" dirty="0">
                <a:highlight>
                  <a:srgbClr val="FFFF00"/>
                </a:highlight>
              </a:rPr>
              <a:t>; </a:t>
            </a:r>
          </a:p>
          <a:p>
            <a:pPr marL="857250" indent="-857250" fontAlgn="t">
              <a:buFont typeface="+mj-lt"/>
              <a:buAutoNum type="romanLcPeriod"/>
            </a:pPr>
            <a:r>
              <a:rPr lang="it-IT" sz="6000" dirty="0"/>
              <a:t>la derivazione deve assicurare un </a:t>
            </a:r>
            <a:r>
              <a:rPr lang="it-IT" sz="6000" dirty="0">
                <a:solidFill>
                  <a:srgbClr val="1522D0"/>
                </a:solidFill>
              </a:rPr>
              <a:t>rilascio superiore al deflusso minimo vitale</a:t>
            </a:r>
            <a:r>
              <a:rPr lang="it-IT" sz="6000" dirty="0"/>
              <a:t>; </a:t>
            </a:r>
          </a:p>
          <a:p>
            <a:pPr marL="857250" indent="-857250" fontAlgn="t">
              <a:buFont typeface="+mj-lt"/>
              <a:buAutoNum type="romanLcPeriod"/>
            </a:pPr>
            <a:r>
              <a:rPr lang="it-IT" sz="6000" dirty="0">
                <a:solidFill>
                  <a:srgbClr val="1522D0"/>
                </a:solidFill>
              </a:rPr>
              <a:t>Impianti devono essere a portata fluente e non regolato da serbatoi,</a:t>
            </a:r>
            <a:r>
              <a:rPr lang="it-IT" sz="6000" dirty="0"/>
              <a:t> </a:t>
            </a:r>
            <a:r>
              <a:rPr lang="it-IT" sz="6000" u="sng" dirty="0">
                <a:latin typeface="Arial" panose="020B0604020202020204" pitchFamily="34" charset="0"/>
                <a:cs typeface="Arial" panose="020B0604020202020204" pitchFamily="34" charset="0"/>
              </a:rPr>
              <a:t>se non quelli a modulazione giornaliera</a:t>
            </a:r>
            <a:r>
              <a:rPr lang="it-IT" sz="6000" dirty="0"/>
              <a:t>; senza diversioni d’acqua tra sottobacini;</a:t>
            </a:r>
          </a:p>
          <a:p>
            <a:pPr marL="857250" indent="-857250" fontAlgn="t">
              <a:buFont typeface="+mj-lt"/>
              <a:buAutoNum type="romanLcPeriod"/>
            </a:pPr>
            <a:r>
              <a:rPr lang="it-IT" sz="6000" dirty="0">
                <a:solidFill>
                  <a:srgbClr val="1522D0"/>
                </a:solidFill>
              </a:rPr>
              <a:t>non devono essere interessate da prelievi le aste dei fiumi </a:t>
            </a:r>
            <a:r>
              <a:rPr lang="it-IT" sz="6000" dirty="0">
                <a:solidFill>
                  <a:srgbClr val="FF0000"/>
                </a:solidFill>
              </a:rPr>
              <a:t>Sarca, Chiese, Avisio, </a:t>
            </a:r>
            <a:r>
              <a:rPr lang="it-IT" sz="6000" dirty="0" err="1">
                <a:solidFill>
                  <a:srgbClr val="FF0000"/>
                </a:solidFill>
              </a:rPr>
              <a:t>Travignolo</a:t>
            </a:r>
            <a:r>
              <a:rPr lang="it-IT" sz="6000" dirty="0">
                <a:solidFill>
                  <a:srgbClr val="FF0000"/>
                </a:solidFill>
              </a:rPr>
              <a:t>, Vanoi, Cismon, Grigno e Fersina,</a:t>
            </a:r>
            <a:r>
              <a:rPr lang="it-IT" sz="6000" dirty="0"/>
              <a:t> salvo ….; </a:t>
            </a:r>
          </a:p>
          <a:p>
            <a:pPr marL="857250" indent="-857250" fontAlgn="t">
              <a:buFont typeface="+mj-lt"/>
              <a:buAutoNum type="romanLcPeriod"/>
            </a:pPr>
            <a:r>
              <a:rPr lang="it-IT" sz="6000" dirty="0"/>
              <a:t>le opere non devono ricadere, se non in maniera del tutto marginale, all’interno di aree naturali protette; </a:t>
            </a:r>
          </a:p>
          <a:p>
            <a:pPr marL="857250" indent="-857250" fontAlgn="t">
              <a:buFont typeface="+mj-lt"/>
              <a:buAutoNum type="romanLcPeriod"/>
            </a:pPr>
            <a:r>
              <a:rPr lang="it-IT" sz="6000" dirty="0">
                <a:solidFill>
                  <a:srgbClr val="1522D0"/>
                </a:solidFill>
              </a:rPr>
              <a:t>ammessi nuovi impianti realizzati mediante modesti adeguamenti e/o integrazioni di opere idrauliche e di derivazione esistenti</a:t>
            </a:r>
          </a:p>
          <a:p>
            <a:r>
              <a:rPr lang="it-IT" sz="7000" b="1" dirty="0">
                <a:solidFill>
                  <a:srgbClr val="1522D0"/>
                </a:solidFill>
                <a:highlight>
                  <a:srgbClr val="FFFF00"/>
                </a:highlight>
              </a:rPr>
              <a:t>Per il rinnovo delle concessioni relative alle grandi derivazioni a scopo idroelettrico resta fermo quanto disposto dall’articolo 1 bis del DPR 26 marzo 1977, n. 235, inserito dall’articolo 11 del decreto legislativo 11 novembre 1999, n. 463</a:t>
            </a:r>
            <a:r>
              <a:rPr lang="it-IT" sz="4200" dirty="0">
                <a:solidFill>
                  <a:srgbClr val="1522D0"/>
                </a:solidFill>
                <a:highlight>
                  <a:srgbClr val="FFFF00"/>
                </a:highlight>
              </a:rPr>
              <a:t>. </a:t>
            </a:r>
          </a:p>
        </p:txBody>
      </p:sp>
    </p:spTree>
    <p:extLst>
      <p:ext uri="{BB962C8B-B14F-4D97-AF65-F5344CB8AC3E}">
        <p14:creationId xmlns:p14="http://schemas.microsoft.com/office/powerpoint/2010/main" val="528675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2CD75-24E2-E19F-1734-2DDA8DCF4AF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E1F1707-B72C-D596-2257-679C272C5F5E}"/>
              </a:ext>
            </a:extLst>
          </p:cNvPr>
          <p:cNvSpPr>
            <a:spLocks noGrp="1" noChangeArrowheads="1"/>
          </p:cNvSpPr>
          <p:nvPr>
            <p:ph type="sldNum" sz="quarter" idx="12"/>
          </p:nvPr>
        </p:nvSpPr>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9pPr>
          </a:lstStyle>
          <a:p>
            <a:fld id="{06CF02FF-7330-504A-86D8-59E0590A7D10}" type="slidenum">
              <a:rPr lang="it-IT" altLang="it-IT" sz="1800">
                <a:solidFill>
                  <a:srgbClr val="000000"/>
                </a:solidFill>
              </a:rPr>
              <a:pPr/>
              <a:t>10</a:t>
            </a:fld>
            <a:endParaRPr lang="it-IT" altLang="it-IT" sz="1800">
              <a:solidFill>
                <a:srgbClr val="000000"/>
              </a:solidFill>
            </a:endParaRPr>
          </a:p>
        </p:txBody>
      </p:sp>
      <p:sp>
        <p:nvSpPr>
          <p:cNvPr id="285699" name="Rectangle 3">
            <a:extLst>
              <a:ext uri="{FF2B5EF4-FFF2-40B4-BE49-F238E27FC236}">
                <a16:creationId xmlns:a16="http://schemas.microsoft.com/office/drawing/2014/main" id="{584CB94A-4FAA-52C9-FBB1-EFB16572ABFE}"/>
              </a:ext>
            </a:extLst>
          </p:cNvPr>
          <p:cNvSpPr>
            <a:spLocks noGrp="1" noChangeArrowheads="1"/>
          </p:cNvSpPr>
          <p:nvPr>
            <p:ph type="title"/>
          </p:nvPr>
        </p:nvSpPr>
        <p:spPr>
          <a:xfrm>
            <a:off x="0" y="0"/>
            <a:ext cx="12192000" cy="724395"/>
          </a:xfrm>
          <a:solidFill>
            <a:schemeClr val="accent6">
              <a:lumMod val="20000"/>
              <a:lumOff val="80000"/>
            </a:schemeClr>
          </a:solidFill>
        </p:spPr>
        <p:txBody>
          <a:bodyPr>
            <a:normAutofit fontScale="90000"/>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br>
              <a:rPr lang="it-IT" altLang="it-IT" sz="3800" b="1" dirty="0">
                <a:solidFill>
                  <a:srgbClr val="9933FF"/>
                </a:solidFill>
                <a:effectLst>
                  <a:outerShdw blurRad="38100" dist="38100" dir="2700000" algn="tl">
                    <a:srgbClr val="C0C0C0"/>
                  </a:outerShdw>
                </a:effectLst>
              </a:rPr>
            </a:br>
            <a:r>
              <a:rPr lang="it-IT" altLang="it-IT" sz="3800" b="1" dirty="0">
                <a:solidFill>
                  <a:srgbClr val="9933FF"/>
                </a:solidFill>
                <a:effectLst>
                  <a:outerShdw blurRad="38100" dist="38100" dir="2700000" algn="tl">
                    <a:srgbClr val="C0C0C0"/>
                  </a:outerShdw>
                </a:effectLst>
              </a:rPr>
              <a:t>le </a:t>
            </a:r>
            <a:r>
              <a:rPr lang="it-IT" altLang="it-IT" sz="3800" b="1" dirty="0">
                <a:solidFill>
                  <a:srgbClr val="9933FF"/>
                </a:solidFill>
                <a:effectLst>
                  <a:outerShdw blurRad="38100" dist="38100" dir="2700000" algn="tl">
                    <a:srgbClr val="C0C0C0"/>
                  </a:outerShdw>
                </a:effectLst>
                <a:latin typeface="+mn-lt"/>
              </a:rPr>
              <a:t>GRANDI CONCESSIONI </a:t>
            </a:r>
            <a:r>
              <a:rPr lang="it-IT" altLang="it-IT" sz="2700" b="1" dirty="0">
                <a:solidFill>
                  <a:srgbClr val="9933FF"/>
                </a:solidFill>
                <a:effectLst>
                  <a:outerShdw blurRad="38100" dist="38100" dir="2700000" algn="tl">
                    <a:srgbClr val="C0C0C0"/>
                  </a:outerShdw>
                </a:effectLst>
              </a:rPr>
              <a:t>(tratta da relazione 2019, ing. Sandro Rigotti)</a:t>
            </a:r>
            <a:r>
              <a:rPr lang="it-IT" altLang="it-IT" sz="3100" b="1" dirty="0">
                <a:effectLst>
                  <a:outerShdw blurRad="38100" dist="38100" dir="2700000" algn="tl">
                    <a:srgbClr val="C0C0C0"/>
                  </a:outerShdw>
                </a:effectLst>
              </a:rPr>
              <a:t> </a:t>
            </a:r>
            <a:br>
              <a:rPr lang="it-IT" altLang="it-IT" sz="3100" b="1" dirty="0">
                <a:effectLst>
                  <a:outerShdw blurRad="38100" dist="38100" dir="2700000" algn="tl">
                    <a:srgbClr val="C0C0C0"/>
                  </a:outerShdw>
                </a:effectLst>
              </a:rPr>
            </a:br>
            <a:r>
              <a:rPr lang="it-IT" altLang="it-IT" sz="3100" b="1" dirty="0">
                <a:effectLst>
                  <a:outerShdw blurRad="38100" dist="38100" dir="2700000" algn="tl">
                    <a:srgbClr val="C0C0C0"/>
                  </a:outerShdw>
                </a:effectLst>
              </a:rPr>
              <a:t> </a:t>
            </a:r>
            <a:endParaRPr lang="it-IT" altLang="it-IT" b="1" dirty="0">
              <a:effectLst>
                <a:outerShdw blurRad="38100" dist="38100" dir="2700000" algn="tl">
                  <a:srgbClr val="C0C0C0"/>
                </a:outerShdw>
              </a:effectLst>
            </a:endParaRPr>
          </a:p>
        </p:txBody>
      </p:sp>
      <p:sp>
        <p:nvSpPr>
          <p:cNvPr id="4097" name="Rectangle 1">
            <a:extLst>
              <a:ext uri="{FF2B5EF4-FFF2-40B4-BE49-F238E27FC236}">
                <a16:creationId xmlns:a16="http://schemas.microsoft.com/office/drawing/2014/main" id="{76FE0380-81A2-EDE3-F304-33C82131FC76}"/>
              </a:ext>
            </a:extLst>
          </p:cNvPr>
          <p:cNvSpPr>
            <a:spLocks noChangeArrowheads="1"/>
          </p:cNvSpPr>
          <p:nvPr/>
        </p:nvSpPr>
        <p:spPr bwMode="auto">
          <a:xfrm>
            <a:off x="0" y="724395"/>
            <a:ext cx="12191999" cy="6133605"/>
          </a:xfrm>
          <a:prstGeom prst="rect">
            <a:avLst/>
          </a:prstGeom>
          <a:solidFill>
            <a:schemeClr val="accent5">
              <a:lumMod val="20000"/>
              <a:lumOff val="80000"/>
            </a:schemeClr>
          </a:solidFill>
          <a:ln>
            <a:noFill/>
          </a:ln>
          <a:effectLst/>
        </p:spPr>
        <p:txBody>
          <a:bodyPr lIns="0" tIns="28080" rIns="0" bIns="0"/>
          <a:lstStyle>
            <a:lvl1pPr marL="342900" indent="-315913" algn="l">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1pPr>
            <a:lvl2pPr algn="l">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2pPr>
            <a:lvl3pPr algn="l">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3pPr>
            <a:lvl4pPr algn="l">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4pPr>
            <a:lvl5pPr algn="l">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342900" algn="l"/>
                <a:tab pos="790575" algn="l"/>
                <a:tab pos="1239838" algn="l"/>
                <a:tab pos="1689100" algn="l"/>
                <a:tab pos="2138363" algn="l"/>
                <a:tab pos="2587625" algn="l"/>
                <a:tab pos="3036888" algn="l"/>
                <a:tab pos="3486150" algn="l"/>
                <a:tab pos="3935413" algn="l"/>
                <a:tab pos="4384675" algn="l"/>
                <a:tab pos="4833938" algn="l"/>
                <a:tab pos="5283200" algn="l"/>
                <a:tab pos="5732463" algn="l"/>
                <a:tab pos="6181725" algn="l"/>
                <a:tab pos="6630988" algn="l"/>
                <a:tab pos="7080250" algn="l"/>
                <a:tab pos="7529513" algn="l"/>
                <a:tab pos="7978775" algn="l"/>
                <a:tab pos="8428038" algn="l"/>
                <a:tab pos="8877300" algn="l"/>
                <a:tab pos="9326563" algn="l"/>
                <a:tab pos="9410700" algn="l"/>
              </a:tabLst>
              <a:defRPr>
                <a:solidFill>
                  <a:schemeClr val="bg1"/>
                </a:solidFill>
                <a:latin typeface="Calibri" panose="020F0502020204030204" pitchFamily="34" charset="0"/>
                <a:ea typeface="Microsoft YaHei" panose="020B0503020204020204" pitchFamily="34" charset="-122"/>
              </a:defRPr>
            </a:lvl9pPr>
          </a:lstStyle>
          <a:p>
            <a:pPr>
              <a:lnSpc>
                <a:spcPct val="83000"/>
              </a:lnSpc>
              <a:spcBef>
                <a:spcPts val="125"/>
              </a:spcBef>
              <a:spcAft>
                <a:spcPts val="375"/>
              </a:spcAft>
              <a:buSzPct val="100000"/>
              <a:defRPr/>
            </a:pPr>
            <a:endParaRPr lang="it-IT" altLang="it-IT" sz="2800" b="1" dirty="0">
              <a:solidFill>
                <a:srgbClr val="FF0000"/>
              </a:solidFill>
              <a:highlight>
                <a:srgbClr val="00FF00"/>
              </a:highlight>
              <a:latin typeface="Arial" panose="020B0604020202020204" pitchFamily="34" charset="0"/>
              <a:cs typeface="Arial" panose="020B0604020202020204" pitchFamily="34" charset="0"/>
              <a:sym typeface="Wingdings" pitchFamily="2" charset="2"/>
            </a:endParaRPr>
          </a:p>
          <a:p>
            <a:pPr>
              <a:lnSpc>
                <a:spcPct val="83000"/>
              </a:lnSpc>
              <a:spcBef>
                <a:spcPts val="125"/>
              </a:spcBef>
              <a:spcAft>
                <a:spcPts val="375"/>
              </a:spcAft>
              <a:buSzPct val="100000"/>
              <a:defRPr/>
            </a:pPr>
            <a:r>
              <a:rPr lang="it-IT" altLang="it-IT" sz="2800" b="1" dirty="0">
                <a:solidFill>
                  <a:srgbClr val="FF0000"/>
                </a:solidFill>
                <a:highlight>
                  <a:srgbClr val="00FF00"/>
                </a:highlight>
                <a:latin typeface="Arial" panose="020B0604020202020204" pitchFamily="34" charset="0"/>
                <a:cs typeface="Arial" panose="020B0604020202020204" pitchFamily="34" charset="0"/>
                <a:sym typeface="Wingdings" pitchFamily="2" charset="2"/>
              </a:rPr>
              <a:t></a:t>
            </a:r>
            <a:r>
              <a:rPr lang="it-IT" altLang="it-IT" sz="2800" b="1" dirty="0">
                <a:solidFill>
                  <a:srgbClr val="333333"/>
                </a:solidFill>
                <a:highlight>
                  <a:srgbClr val="FFFF00"/>
                </a:highlight>
                <a:latin typeface="Arial" panose="020B0604020202020204" pitchFamily="34" charset="0"/>
                <a:cs typeface="Arial" panose="020B0604020202020204" pitchFamily="34" charset="0"/>
                <a:sym typeface="Wingdings" pitchFamily="2" charset="2"/>
              </a:rPr>
              <a:t> </a:t>
            </a:r>
            <a:r>
              <a:rPr lang="it-IT" altLang="it-IT" sz="2800" b="1" dirty="0">
                <a:solidFill>
                  <a:srgbClr val="333333"/>
                </a:solidFill>
                <a:highlight>
                  <a:srgbClr val="FFFF00"/>
                </a:highlight>
                <a:latin typeface="Arial" panose="020B0604020202020204" pitchFamily="34" charset="0"/>
                <a:cs typeface="Arial" panose="020B0604020202020204" pitchFamily="34" charset="0"/>
              </a:rPr>
              <a:t>In Trentino </a:t>
            </a:r>
            <a:r>
              <a:rPr lang="it-IT" altLang="it-IT" sz="2400" dirty="0">
                <a:solidFill>
                  <a:srgbClr val="333333"/>
                </a:solidFill>
                <a:highlight>
                  <a:srgbClr val="FFFF00"/>
                </a:highlight>
                <a:latin typeface="Arial" panose="020B0604020202020204" pitchFamily="34" charset="0"/>
                <a:cs typeface="Arial" panose="020B0604020202020204" pitchFamily="34" charset="0"/>
              </a:rPr>
              <a:t>vigono</a:t>
            </a:r>
            <a:r>
              <a:rPr lang="it-IT" altLang="it-IT" sz="2400" b="1" dirty="0">
                <a:solidFill>
                  <a:srgbClr val="333333"/>
                </a:solidFill>
                <a:highlight>
                  <a:srgbClr val="FFFF00"/>
                </a:highlight>
                <a:latin typeface="Arial" panose="020B0604020202020204" pitchFamily="34" charset="0"/>
                <a:cs typeface="Arial" panose="020B0604020202020204" pitchFamily="34" charset="0"/>
              </a:rPr>
              <a:t> </a:t>
            </a:r>
            <a:r>
              <a:rPr lang="it-IT" altLang="it-IT" sz="3200" b="1" dirty="0">
                <a:solidFill>
                  <a:srgbClr val="333333"/>
                </a:solidFill>
                <a:highlight>
                  <a:srgbClr val="FFFF00"/>
                </a:highlight>
                <a:latin typeface="Arial" panose="020B0604020202020204" pitchFamily="34" charset="0"/>
                <a:cs typeface="Arial" panose="020B0604020202020204" pitchFamily="34" charset="0"/>
              </a:rPr>
              <a:t>n. 20 grandi concessioni (oltre 3 MW)</a:t>
            </a:r>
            <a:r>
              <a:rPr lang="it-IT" altLang="it-IT" sz="2400" b="1" dirty="0">
                <a:solidFill>
                  <a:srgbClr val="333333"/>
                </a:solidFill>
                <a:latin typeface="Arial" panose="020B0604020202020204" pitchFamily="34" charset="0"/>
                <a:cs typeface="Arial" panose="020B0604020202020204" pitchFamily="34" charset="0"/>
              </a:rPr>
              <a:t>, </a:t>
            </a:r>
            <a:r>
              <a:rPr lang="it-IT" altLang="it-IT" sz="2400" dirty="0">
                <a:solidFill>
                  <a:srgbClr val="333333"/>
                </a:solidFill>
                <a:latin typeface="Arial" panose="020B0604020202020204" pitchFamily="34" charset="0"/>
                <a:cs typeface="Arial" panose="020B0604020202020204" pitchFamily="34" charset="0"/>
              </a:rPr>
              <a:t>di cui:</a:t>
            </a:r>
          </a:p>
          <a:p>
            <a:pPr>
              <a:lnSpc>
                <a:spcPct val="83000"/>
              </a:lnSpc>
              <a:spcBef>
                <a:spcPts val="125"/>
              </a:spcBef>
              <a:spcAft>
                <a:spcPts val="375"/>
              </a:spcAft>
              <a:buSzPct val="100000"/>
              <a:defRPr/>
            </a:pPr>
            <a:endParaRPr lang="it-IT" altLang="it-IT" sz="2400" dirty="0">
              <a:solidFill>
                <a:srgbClr val="333333"/>
              </a:solidFill>
              <a:latin typeface="Arial" panose="020B0604020202020204" pitchFamily="34" charset="0"/>
              <a:cs typeface="Arial" panose="020B0604020202020204" pitchFamily="34" charset="0"/>
            </a:endParaRPr>
          </a:p>
          <a:p>
            <a:pPr>
              <a:lnSpc>
                <a:spcPct val="83000"/>
              </a:lnSpc>
              <a:spcAft>
                <a:spcPts val="500"/>
              </a:spcAft>
              <a:buSzPct val="100000"/>
              <a:defRPr/>
            </a:pPr>
            <a:r>
              <a:rPr lang="it-IT" altLang="it-IT" sz="2000" dirty="0">
                <a:solidFill>
                  <a:srgbClr val="333333"/>
                </a:solidFill>
                <a:effectLst>
                  <a:outerShdw blurRad="38100" dist="38100" dir="2700000" algn="tl">
                    <a:srgbClr val="C0C0C0"/>
                  </a:outerShdw>
                </a:effectLst>
                <a:latin typeface="Arial" panose="020B0604020202020204" pitchFamily="34" charset="0"/>
                <a:cs typeface="Arial" panose="020B0604020202020204" pitchFamily="34" charset="0"/>
              </a:rPr>
              <a:t>   </a:t>
            </a:r>
            <a:r>
              <a:rPr lang="it-IT" altLang="it-IT" sz="2000" dirty="0">
                <a:solidFill>
                  <a:srgbClr val="333333"/>
                </a:solidFill>
                <a:latin typeface="Arial" panose="020B0604020202020204" pitchFamily="34" charset="0"/>
                <a:cs typeface="Arial" panose="020B0604020202020204" pitchFamily="34" charset="0"/>
              </a:rPr>
              <a:t>- </a:t>
            </a:r>
            <a:r>
              <a:rPr lang="it-IT" altLang="it-IT" sz="2800" b="1" dirty="0">
                <a:solidFill>
                  <a:srgbClr val="333333"/>
                </a:solidFill>
                <a:highlight>
                  <a:srgbClr val="FFFF00"/>
                </a:highlight>
                <a:latin typeface="Arial" panose="020B0604020202020204" pitchFamily="34" charset="0"/>
                <a:cs typeface="Arial" panose="020B0604020202020204" pitchFamily="34" charset="0"/>
              </a:rPr>
              <a:t>3 </a:t>
            </a:r>
            <a:r>
              <a:rPr lang="it-IT" altLang="it-IT" sz="2800" b="1" u="sng" dirty="0">
                <a:solidFill>
                  <a:srgbClr val="333333"/>
                </a:solidFill>
                <a:highlight>
                  <a:srgbClr val="FFFF00"/>
                </a:highlight>
                <a:latin typeface="Arial" panose="020B0604020202020204" pitchFamily="34" charset="0"/>
                <a:cs typeface="Arial" panose="020B0604020202020204" pitchFamily="34" charset="0"/>
              </a:rPr>
              <a:t>a scavalco</a:t>
            </a:r>
            <a:r>
              <a:rPr lang="it-IT" altLang="it-IT" sz="2800" b="1" dirty="0">
                <a:solidFill>
                  <a:srgbClr val="333333"/>
                </a:solidFill>
                <a:latin typeface="Arial" panose="020B0604020202020204" pitchFamily="34" charset="0"/>
                <a:cs typeface="Arial" panose="020B0604020202020204" pitchFamily="34" charset="0"/>
              </a:rPr>
              <a:t>: </a:t>
            </a:r>
            <a:r>
              <a:rPr lang="it-IT" altLang="it-IT" sz="2800" b="1" dirty="0">
                <a:solidFill>
                  <a:srgbClr val="333333"/>
                </a:solidFill>
                <a:highlight>
                  <a:srgbClr val="FFFF00"/>
                </a:highlight>
                <a:latin typeface="Arial" panose="020B0604020202020204" pitchFamily="34" charset="0"/>
                <a:cs typeface="Arial" panose="020B0604020202020204" pitchFamily="34" charset="0"/>
              </a:rPr>
              <a:t>2</a:t>
            </a:r>
            <a:r>
              <a:rPr lang="it-IT" altLang="it-IT" sz="2800" dirty="0">
                <a:solidFill>
                  <a:srgbClr val="333333"/>
                </a:solidFill>
                <a:highlight>
                  <a:srgbClr val="FFFF00"/>
                </a:highlight>
                <a:latin typeface="Arial" panose="020B0604020202020204" pitchFamily="34" charset="0"/>
                <a:cs typeface="Arial" panose="020B0604020202020204" pitchFamily="34" charset="0"/>
              </a:rPr>
              <a:t> </a:t>
            </a:r>
            <a:r>
              <a:rPr lang="it-IT" altLang="it-IT" sz="2800" b="1" dirty="0">
                <a:solidFill>
                  <a:srgbClr val="333333"/>
                </a:solidFill>
                <a:highlight>
                  <a:srgbClr val="FFFF00"/>
                </a:highlight>
                <a:latin typeface="Arial" panose="020B0604020202020204" pitchFamily="34" charset="0"/>
                <a:cs typeface="Arial" panose="020B0604020202020204" pitchFamily="34" charset="0"/>
              </a:rPr>
              <a:t>con Reg. Veneto</a:t>
            </a:r>
            <a:r>
              <a:rPr lang="it-IT" altLang="it-IT" sz="2800" b="1" dirty="0">
                <a:solidFill>
                  <a:srgbClr val="333333"/>
                </a:solidFill>
                <a:effectLst>
                  <a:outerShdw blurRad="38100" dist="38100" dir="2700000" algn="tl">
                    <a:srgbClr val="C0C0C0"/>
                  </a:outerShdw>
                </a:effectLst>
                <a:highlight>
                  <a:srgbClr val="FFFF00"/>
                </a:highlight>
                <a:latin typeface="Arial" panose="020B0604020202020204" pitchFamily="34" charset="0"/>
                <a:cs typeface="Arial" panose="020B0604020202020204" pitchFamily="34" charset="0"/>
              </a:rPr>
              <a:t> </a:t>
            </a:r>
            <a:r>
              <a:rPr lang="it-IT" altLang="it-IT" sz="2400" dirty="0">
                <a:solidFill>
                  <a:srgbClr val="333333"/>
                </a:solidFill>
                <a:latin typeface="Arial" panose="020B0604020202020204" pitchFamily="34" charset="0"/>
                <a:cs typeface="Arial" panose="020B0604020202020204" pitchFamily="34" charset="0"/>
              </a:rPr>
              <a:t>(Bussolengo/Chievo e </a:t>
            </a:r>
            <a:r>
              <a:rPr lang="it-IT" altLang="it-IT" sz="2400" dirty="0" err="1">
                <a:solidFill>
                  <a:srgbClr val="333333"/>
                </a:solidFill>
                <a:latin typeface="Arial" panose="020B0604020202020204" pitchFamily="34" charset="0"/>
                <a:cs typeface="Arial" panose="020B0604020202020204" pitchFamily="34" charset="0"/>
              </a:rPr>
              <a:t>Schener</a:t>
            </a:r>
            <a:r>
              <a:rPr lang="it-IT" altLang="it-IT" sz="2400" dirty="0">
                <a:solidFill>
                  <a:srgbClr val="333333"/>
                </a:solidFill>
                <a:latin typeface="Arial" panose="020B0604020202020204" pitchFamily="34" charset="0"/>
                <a:cs typeface="Arial" panose="020B0604020202020204" pitchFamily="34" charset="0"/>
              </a:rPr>
              <a:t>/Moli</a:t>
            </a:r>
            <a:r>
              <a:rPr lang="it-IT" altLang="it-IT" sz="2000" dirty="0">
                <a:solidFill>
                  <a:srgbClr val="333333"/>
                </a:solidFill>
                <a:latin typeface="Arial" panose="020B0604020202020204" pitchFamily="34" charset="0"/>
                <a:cs typeface="Arial" panose="020B0604020202020204" pitchFamily="34" charset="0"/>
              </a:rPr>
              <a:t>ne) + </a:t>
            </a:r>
            <a:r>
              <a:rPr lang="it-IT" altLang="it-IT" sz="2400" b="1" dirty="0">
                <a:solidFill>
                  <a:srgbClr val="333333"/>
                </a:solidFill>
                <a:latin typeface="Arial" panose="020B0604020202020204" pitchFamily="34" charset="0"/>
                <a:cs typeface="Arial" panose="020B0604020202020204" pitchFamily="34" charset="0"/>
              </a:rPr>
              <a:t>1</a:t>
            </a:r>
            <a:r>
              <a:rPr lang="it-IT" altLang="it-IT" sz="2400" dirty="0">
                <a:solidFill>
                  <a:srgbClr val="333333"/>
                </a:solidFill>
                <a:latin typeface="Arial" panose="020B0604020202020204" pitchFamily="34" charset="0"/>
                <a:cs typeface="Arial" panose="020B0604020202020204" pitchFamily="34" charset="0"/>
              </a:rPr>
              <a:t> con </a:t>
            </a:r>
            <a:r>
              <a:rPr lang="it-IT" altLang="it-IT" sz="2400" b="1" dirty="0">
                <a:solidFill>
                  <a:srgbClr val="333333"/>
                </a:solidFill>
                <a:latin typeface="Arial" panose="020B0604020202020204" pitchFamily="34" charset="0"/>
                <a:cs typeface="Arial" panose="020B0604020202020204" pitchFamily="34" charset="0"/>
              </a:rPr>
              <a:t>Prov. Bolzano</a:t>
            </a:r>
            <a:r>
              <a:rPr lang="it-IT" altLang="it-IT" sz="2000" b="1" dirty="0">
                <a:solidFill>
                  <a:srgbClr val="333333"/>
                </a:solidFill>
                <a:latin typeface="Arial" panose="020B0604020202020204" pitchFamily="34" charset="0"/>
                <a:cs typeface="Arial" panose="020B0604020202020204" pitchFamily="34" charset="0"/>
              </a:rPr>
              <a:t> </a:t>
            </a:r>
            <a:r>
              <a:rPr lang="it-IT" altLang="it-IT" sz="2400" dirty="0">
                <a:solidFill>
                  <a:srgbClr val="333333"/>
                </a:solidFill>
                <a:latin typeface="Arial" panose="020B0604020202020204" pitchFamily="34" charset="0"/>
                <a:cs typeface="Arial" panose="020B0604020202020204" pitchFamily="34" charset="0"/>
              </a:rPr>
              <a:t>(San Floriano) + Reg. Lombardia(Caffaro)</a:t>
            </a:r>
            <a:r>
              <a:rPr lang="it-IT" altLang="it-IT" sz="2400" dirty="0">
                <a:solidFill>
                  <a:srgbClr val="333333"/>
                </a:solidFill>
                <a:effectLst>
                  <a:outerShdw blurRad="38100" dist="38100" dir="2700000" algn="tl">
                    <a:srgbClr val="C0C0C0"/>
                  </a:outerShdw>
                </a:effectLst>
                <a:latin typeface="Arial" panose="020B0604020202020204" pitchFamily="34" charset="0"/>
                <a:cs typeface="Arial" panose="020B0604020202020204" pitchFamily="34" charset="0"/>
              </a:rPr>
              <a:t> </a:t>
            </a:r>
            <a:r>
              <a:rPr lang="it-IT" altLang="it-IT" sz="2000" dirty="0">
                <a:solidFill>
                  <a:srgbClr val="000000"/>
                </a:solidFill>
                <a:highlight>
                  <a:srgbClr val="FFFF00"/>
                </a:highlight>
                <a:cs typeface="Arial" panose="020B0604020202020204" pitchFamily="34" charset="0"/>
              </a:rPr>
              <a:t>-  </a:t>
            </a:r>
            <a:r>
              <a:rPr lang="it-IT" altLang="it-IT" sz="2800" b="1" dirty="0">
                <a:solidFill>
                  <a:srgbClr val="333333"/>
                </a:solidFill>
                <a:highlight>
                  <a:srgbClr val="FFFF00"/>
                </a:highlight>
                <a:latin typeface="Arial" panose="020B0604020202020204" pitchFamily="34" charset="0"/>
                <a:cs typeface="Arial" panose="020B0604020202020204" pitchFamily="34" charset="0"/>
              </a:rPr>
              <a:t>1 con </a:t>
            </a:r>
            <a:r>
              <a:rPr lang="it-IT" altLang="it-IT" sz="2800" b="1" dirty="0">
                <a:solidFill>
                  <a:srgbClr val="000000"/>
                </a:solidFill>
                <a:highlight>
                  <a:srgbClr val="FFFF00"/>
                </a:highlight>
                <a:cs typeface="Arial" panose="020B0604020202020204" pitchFamily="34" charset="0"/>
              </a:rPr>
              <a:t>PAT-Lombardia</a:t>
            </a:r>
            <a:r>
              <a:rPr lang="it-IT" altLang="it-IT" sz="2000" dirty="0">
                <a:solidFill>
                  <a:srgbClr val="000000"/>
                </a:solidFill>
                <a:cs typeface="Arial" panose="020B0604020202020204" pitchFamily="34" charset="0"/>
              </a:rPr>
              <a:t>: </a:t>
            </a:r>
            <a:r>
              <a:rPr lang="it-IT" altLang="it-IT" sz="2400" dirty="0">
                <a:solidFill>
                  <a:srgbClr val="000000"/>
                </a:solidFill>
                <a:cs typeface="Arial" panose="020B0604020202020204" pitchFamily="34" charset="0"/>
              </a:rPr>
              <a:t>Idro – M. </a:t>
            </a:r>
            <a:r>
              <a:rPr lang="it-IT" altLang="it-IT" sz="2400" dirty="0" err="1">
                <a:solidFill>
                  <a:srgbClr val="000000"/>
                </a:solidFill>
                <a:cs typeface="Arial" panose="020B0604020202020204" pitchFamily="34" charset="0"/>
              </a:rPr>
              <a:t>Boazzo</a:t>
            </a:r>
            <a:r>
              <a:rPr lang="it-IT" altLang="it-IT" sz="2400" dirty="0">
                <a:solidFill>
                  <a:srgbClr val="000000"/>
                </a:solidFill>
                <a:cs typeface="Arial" panose="020B0604020202020204" pitchFamily="34" charset="0"/>
              </a:rPr>
              <a:t>/Cimego/Storo Caffaro</a:t>
            </a:r>
            <a:endParaRPr lang="it-IT" altLang="it-IT" sz="2000" dirty="0">
              <a:solidFill>
                <a:srgbClr val="000000"/>
              </a:solidFill>
              <a:cs typeface="Arial" panose="020B0604020202020204" pitchFamily="34" charset="0"/>
            </a:endParaRPr>
          </a:p>
          <a:p>
            <a:pPr marL="896938" indent="-317500">
              <a:lnSpc>
                <a:spcPct val="83000"/>
              </a:lnSpc>
              <a:spcBef>
                <a:spcPts val="800"/>
              </a:spcBef>
              <a:spcAft>
                <a:spcPts val="500"/>
              </a:spcAft>
              <a:buSzPct val="100000"/>
              <a:defRPr/>
            </a:pPr>
            <a:r>
              <a:rPr lang="it-IT" altLang="it-IT" sz="2000" dirty="0">
                <a:solidFill>
                  <a:srgbClr val="333333"/>
                </a:solidFill>
                <a:latin typeface="Arial" panose="020B0604020202020204" pitchFamily="34" charset="0"/>
                <a:cs typeface="Arial" panose="020B0604020202020204" pitchFamily="34" charset="0"/>
              </a:rPr>
              <a:t>-    </a:t>
            </a:r>
            <a:r>
              <a:rPr lang="it-IT" altLang="it-IT" sz="2400" b="1" dirty="0">
                <a:solidFill>
                  <a:srgbClr val="FF0000"/>
                </a:solidFill>
                <a:latin typeface="Arial" panose="020B0604020202020204" pitchFamily="34" charset="0"/>
                <a:cs typeface="Arial" panose="020B0604020202020204" pitchFamily="34" charset="0"/>
              </a:rPr>
              <a:t>43</a:t>
            </a:r>
            <a:r>
              <a:rPr lang="it-IT" altLang="it-IT" sz="2000" dirty="0">
                <a:solidFill>
                  <a:srgbClr val="333333"/>
                </a:solidFill>
                <a:latin typeface="Arial" panose="020B0604020202020204" pitchFamily="34" charset="0"/>
                <a:cs typeface="Arial" panose="020B0604020202020204" pitchFamily="34" charset="0"/>
              </a:rPr>
              <a:t>  centrali di produzione </a:t>
            </a:r>
          </a:p>
          <a:p>
            <a:pPr marL="896938" indent="-317500">
              <a:lnSpc>
                <a:spcPct val="83000"/>
              </a:lnSpc>
              <a:spcAft>
                <a:spcPts val="500"/>
              </a:spcAft>
              <a:buSzPct val="100000"/>
              <a:defRPr/>
            </a:pPr>
            <a:r>
              <a:rPr lang="it-IT" altLang="it-IT" sz="2000" dirty="0">
                <a:solidFill>
                  <a:srgbClr val="333333"/>
                </a:solidFill>
                <a:latin typeface="Arial" panose="020B0604020202020204" pitchFamily="34" charset="0"/>
                <a:cs typeface="Arial" panose="020B0604020202020204" pitchFamily="34" charset="0"/>
              </a:rPr>
              <a:t>-  </a:t>
            </a:r>
            <a:r>
              <a:rPr lang="it-IT" altLang="it-IT" sz="2400" b="1" dirty="0">
                <a:solidFill>
                  <a:srgbClr val="FF0000"/>
                </a:solidFill>
                <a:latin typeface="Arial" panose="020B0604020202020204" pitchFamily="34" charset="0"/>
                <a:cs typeface="Arial" panose="020B0604020202020204" pitchFamily="34" charset="0"/>
              </a:rPr>
              <a:t>189</a:t>
            </a:r>
            <a:r>
              <a:rPr lang="it-IT" altLang="it-IT" sz="2000" dirty="0">
                <a:solidFill>
                  <a:srgbClr val="333333"/>
                </a:solidFill>
                <a:latin typeface="Arial" panose="020B0604020202020204" pitchFamily="34" charset="0"/>
                <a:cs typeface="Arial" panose="020B0604020202020204" pitchFamily="34" charset="0"/>
              </a:rPr>
              <a:t>  opere di presa; </a:t>
            </a:r>
            <a:r>
              <a:rPr lang="it-IT" altLang="it-IT" sz="2000" b="1" dirty="0">
                <a:solidFill>
                  <a:srgbClr val="333333"/>
                </a:solidFill>
                <a:latin typeface="Arial" panose="020B0604020202020204" pitchFamily="34" charset="0"/>
                <a:cs typeface="Arial" panose="020B0604020202020204" pitchFamily="34" charset="0"/>
              </a:rPr>
              <a:t>13</a:t>
            </a:r>
            <a:r>
              <a:rPr lang="it-IT" altLang="it-IT" sz="2000" dirty="0">
                <a:solidFill>
                  <a:srgbClr val="333333"/>
                </a:solidFill>
                <a:latin typeface="Arial" panose="020B0604020202020204" pitchFamily="34" charset="0"/>
                <a:cs typeface="Arial" panose="020B0604020202020204" pitchFamily="34" charset="0"/>
              </a:rPr>
              <a:t>  grandi dighe; 4  piccole dighe; 9  piccoli invasi</a:t>
            </a:r>
          </a:p>
          <a:p>
            <a:pPr marL="896938" indent="-317500">
              <a:lnSpc>
                <a:spcPct val="83000"/>
              </a:lnSpc>
              <a:spcAft>
                <a:spcPts val="500"/>
              </a:spcAft>
              <a:buSzPct val="100000"/>
              <a:defRPr/>
            </a:pPr>
            <a:r>
              <a:rPr lang="it-IT" altLang="it-IT" sz="2000" dirty="0">
                <a:solidFill>
                  <a:srgbClr val="333333"/>
                </a:solidFill>
                <a:latin typeface="Arial" panose="020B0604020202020204" pitchFamily="34" charset="0"/>
                <a:cs typeface="Arial" panose="020B0604020202020204" pitchFamily="34" charset="0"/>
              </a:rPr>
              <a:t>-      </a:t>
            </a:r>
            <a:r>
              <a:rPr lang="it-IT" altLang="it-IT" sz="2400" b="1" dirty="0">
                <a:solidFill>
                  <a:srgbClr val="FF0000"/>
                </a:solidFill>
                <a:latin typeface="Arial" panose="020B0604020202020204" pitchFamily="34" charset="0"/>
                <a:cs typeface="Arial" panose="020B0604020202020204" pitchFamily="34" charset="0"/>
              </a:rPr>
              <a:t>4</a:t>
            </a:r>
            <a:r>
              <a:rPr lang="it-IT" altLang="it-IT" sz="2400" b="1" dirty="0">
                <a:solidFill>
                  <a:srgbClr val="333333"/>
                </a:solidFill>
                <a:latin typeface="Arial" panose="020B0604020202020204" pitchFamily="34" charset="0"/>
                <a:cs typeface="Arial" panose="020B0604020202020204" pitchFamily="34" charset="0"/>
              </a:rPr>
              <a:t> </a:t>
            </a:r>
            <a:r>
              <a:rPr lang="it-IT" altLang="it-IT" sz="2000" dirty="0">
                <a:solidFill>
                  <a:srgbClr val="333333"/>
                </a:solidFill>
                <a:latin typeface="Arial" panose="020B0604020202020204" pitchFamily="34" charset="0"/>
                <a:cs typeface="Arial" panose="020B0604020202020204" pitchFamily="34" charset="0"/>
              </a:rPr>
              <a:t> laghi naturali regolati (Molveno, Ledro, Cavedine, Toblino) </a:t>
            </a:r>
          </a:p>
          <a:p>
            <a:pPr marL="896938" indent="-317500">
              <a:lnSpc>
                <a:spcPct val="83000"/>
              </a:lnSpc>
              <a:spcAft>
                <a:spcPts val="500"/>
              </a:spcAft>
              <a:buSzPct val="100000"/>
              <a:defRPr/>
            </a:pPr>
            <a:r>
              <a:rPr lang="it-IT" altLang="it-IT" sz="2000" dirty="0">
                <a:solidFill>
                  <a:srgbClr val="333333"/>
                </a:solidFill>
                <a:latin typeface="Arial" panose="020B0604020202020204" pitchFamily="34" charset="0"/>
                <a:cs typeface="Arial" panose="020B0604020202020204" pitchFamily="34" charset="0"/>
              </a:rPr>
              <a:t>-      </a:t>
            </a:r>
            <a:r>
              <a:rPr lang="it-IT" altLang="it-IT" sz="2400" b="1" dirty="0">
                <a:solidFill>
                  <a:srgbClr val="FF0000"/>
                </a:solidFill>
                <a:latin typeface="+mn-lt"/>
                <a:cs typeface="Arial" panose="020B0604020202020204" pitchFamily="34" charset="0"/>
              </a:rPr>
              <a:t>3</a:t>
            </a:r>
            <a:r>
              <a:rPr lang="it-IT" altLang="it-IT" sz="2000" dirty="0">
                <a:solidFill>
                  <a:srgbClr val="333333"/>
                </a:solidFill>
                <a:latin typeface="Arial" panose="020B0604020202020204" pitchFamily="34" charset="0"/>
                <a:cs typeface="Arial" panose="020B0604020202020204" pitchFamily="34" charset="0"/>
              </a:rPr>
              <a:t> impianti di pompaggio intrinsecamente inseriti negli impianti idroelettrici (sistema idroelettrico)</a:t>
            </a:r>
            <a:endParaRPr lang="it-IT" altLang="it-IT" sz="2000" dirty="0">
              <a:solidFill>
                <a:srgbClr val="333333"/>
              </a:solidFill>
              <a:effectLst>
                <a:outerShdw blurRad="38100" dist="38100" dir="2700000" algn="tl">
                  <a:srgbClr val="C0C0C0"/>
                </a:outerShdw>
              </a:effectLst>
              <a:latin typeface="Arial" panose="020B0604020202020204" pitchFamily="34" charset="0"/>
              <a:cs typeface="Arial" panose="020B0604020202020204" pitchFamily="34" charset="0"/>
            </a:endParaRPr>
          </a:p>
          <a:p>
            <a:pPr marL="896938" indent="-317500">
              <a:lnSpc>
                <a:spcPct val="83000"/>
              </a:lnSpc>
              <a:spcAft>
                <a:spcPts val="500"/>
              </a:spcAft>
              <a:buSzPct val="100000"/>
              <a:defRPr/>
            </a:pPr>
            <a:endParaRPr lang="it-IT" altLang="it-IT" sz="2000" b="1" dirty="0">
              <a:solidFill>
                <a:srgbClr val="333333"/>
              </a:solidFill>
              <a:effectLst>
                <a:outerShdw blurRad="38100" dist="38100" dir="2700000" algn="tl">
                  <a:srgbClr val="C0C0C0"/>
                </a:outerShdw>
              </a:effectLst>
            </a:endParaRPr>
          </a:p>
          <a:p>
            <a:pPr>
              <a:lnSpc>
                <a:spcPct val="83000"/>
              </a:lnSpc>
              <a:spcAft>
                <a:spcPts val="500"/>
              </a:spcAft>
              <a:buSzPct val="100000"/>
              <a:defRPr/>
            </a:pPr>
            <a:r>
              <a:rPr lang="it-IT" altLang="it-IT" sz="2800" b="1" dirty="0">
                <a:solidFill>
                  <a:srgbClr val="333333"/>
                </a:solidFill>
                <a:effectLst>
                  <a:outerShdw blurRad="38100" dist="38100" dir="2700000" algn="tl">
                    <a:srgbClr val="C0C0C0"/>
                  </a:outerShdw>
                </a:effectLst>
                <a:highlight>
                  <a:srgbClr val="FFFF00"/>
                </a:highlight>
              </a:rPr>
              <a:t>Potenza nominale complessiva al 2016:  </a:t>
            </a:r>
            <a:r>
              <a:rPr lang="it-IT" altLang="it-IT" sz="2800" dirty="0">
                <a:solidFill>
                  <a:srgbClr val="333333"/>
                </a:solidFill>
                <a:effectLst>
                  <a:outerShdw blurRad="38100" dist="38100" dir="2700000" algn="tl">
                    <a:srgbClr val="C0C0C0"/>
                  </a:outerShdw>
                </a:effectLst>
                <a:highlight>
                  <a:srgbClr val="FFFF00"/>
                </a:highlight>
              </a:rPr>
              <a:t> </a:t>
            </a:r>
            <a:r>
              <a:rPr lang="it-IT" altLang="it-IT" sz="2800" b="1" dirty="0">
                <a:solidFill>
                  <a:srgbClr val="333333"/>
                </a:solidFill>
                <a:effectLst>
                  <a:outerShdw blurRad="38100" dist="38100" dir="2700000" algn="tl">
                    <a:srgbClr val="C0C0C0"/>
                  </a:outerShdw>
                </a:effectLst>
                <a:highlight>
                  <a:srgbClr val="FFFF00"/>
                </a:highlight>
              </a:rPr>
              <a:t>710.280 kW </a:t>
            </a:r>
            <a:r>
              <a:rPr lang="it-IT" altLang="it-IT" sz="2800" dirty="0">
                <a:solidFill>
                  <a:srgbClr val="333333"/>
                </a:solidFill>
                <a:effectLst>
                  <a:outerShdw blurRad="38100" dist="38100" dir="2700000" algn="tl">
                    <a:srgbClr val="C0C0C0"/>
                  </a:outerShdw>
                </a:effectLst>
              </a:rPr>
              <a:t>*</a:t>
            </a:r>
          </a:p>
          <a:p>
            <a:pPr>
              <a:defRPr/>
            </a:pPr>
            <a:r>
              <a:rPr lang="it-IT" altLang="it-IT" sz="2800" b="1" dirty="0">
                <a:solidFill>
                  <a:srgbClr val="333333"/>
                </a:solidFill>
                <a:effectLst>
                  <a:outerShdw blurRad="38100" dist="38100" dir="2700000" algn="tl">
                    <a:srgbClr val="C0C0C0"/>
                  </a:outerShdw>
                </a:effectLst>
                <a:highlight>
                  <a:srgbClr val="FFFF00"/>
                </a:highlight>
              </a:rPr>
              <a:t>Producibilità attuale annua:</a:t>
            </a:r>
            <a:r>
              <a:rPr lang="it-IT" altLang="it-IT" sz="2800" dirty="0">
                <a:solidFill>
                  <a:srgbClr val="333333"/>
                </a:solidFill>
                <a:effectLst>
                  <a:outerShdw blurRad="38100" dist="38100" dir="2700000" algn="tl">
                    <a:srgbClr val="C0C0C0"/>
                  </a:outerShdw>
                </a:effectLst>
                <a:highlight>
                  <a:srgbClr val="FFFF00"/>
                </a:highlight>
              </a:rPr>
              <a:t>     circa </a:t>
            </a:r>
            <a:r>
              <a:rPr lang="it-IT" altLang="it-IT" sz="2800" b="1" dirty="0">
                <a:solidFill>
                  <a:srgbClr val="333333"/>
                </a:solidFill>
                <a:effectLst>
                  <a:outerShdw blurRad="38100" dist="38100" dir="2700000" algn="tl">
                    <a:srgbClr val="C0C0C0"/>
                  </a:outerShdw>
                </a:effectLst>
                <a:highlight>
                  <a:srgbClr val="FFFF00"/>
                </a:highlight>
              </a:rPr>
              <a:t>4 milia</a:t>
            </a:r>
            <a:r>
              <a:rPr lang="it-IT" altLang="it-IT" sz="2800" dirty="0">
                <a:solidFill>
                  <a:srgbClr val="333333"/>
                </a:solidFill>
                <a:effectLst>
                  <a:outerShdw blurRad="38100" dist="38100" dir="2700000" algn="tl">
                    <a:srgbClr val="C0C0C0"/>
                  </a:outerShdw>
                </a:effectLst>
                <a:highlight>
                  <a:srgbClr val="FFFF00"/>
                </a:highlight>
              </a:rPr>
              <a:t>rdi kWh anno </a:t>
            </a:r>
          </a:p>
          <a:p>
            <a:pPr>
              <a:lnSpc>
                <a:spcPct val="83000"/>
              </a:lnSpc>
              <a:spcAft>
                <a:spcPts val="1425"/>
              </a:spcAft>
              <a:buSzPct val="100000"/>
              <a:defRPr/>
            </a:pPr>
            <a:endParaRPr lang="it-IT" altLang="it-IT" dirty="0">
              <a:solidFill>
                <a:srgbClr val="333333"/>
              </a:solidFill>
              <a:effectLst>
                <a:outerShdw blurRad="38100" dist="38100" dir="2700000" algn="tl">
                  <a:srgbClr val="C0C0C0"/>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002231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F4E9F-625C-6EC4-44E1-4597690CFE2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D1BDB612-D5A2-A299-3D6B-1D004ACD913B}"/>
              </a:ext>
            </a:extLst>
          </p:cNvPr>
          <p:cNvSpPr>
            <a:spLocks noGrp="1"/>
          </p:cNvSpPr>
          <p:nvPr>
            <p:ph type="title"/>
          </p:nvPr>
        </p:nvSpPr>
        <p:spPr>
          <a:xfrm>
            <a:off x="0" y="1"/>
            <a:ext cx="12192000" cy="681036"/>
          </a:xfrm>
        </p:spPr>
        <p:txBody>
          <a:bodyPr>
            <a:normAutofit fontScale="90000"/>
          </a:bodyPr>
          <a:lstStyle/>
          <a:p>
            <a:pPr algn="ctr"/>
            <a:r>
              <a:rPr lang="it-IT" dirty="0"/>
              <a:t>Sintesi dal sito della Provincia </a:t>
            </a:r>
          </a:p>
        </p:txBody>
      </p:sp>
      <p:sp>
        <p:nvSpPr>
          <p:cNvPr id="3" name="Segnaposto contenuto 2">
            <a:extLst>
              <a:ext uri="{FF2B5EF4-FFF2-40B4-BE49-F238E27FC236}">
                <a16:creationId xmlns:a16="http://schemas.microsoft.com/office/drawing/2014/main" id="{8B1A6682-4619-83DC-53F8-1026992FDC20}"/>
              </a:ext>
            </a:extLst>
          </p:cNvPr>
          <p:cNvSpPr>
            <a:spLocks noGrp="1"/>
          </p:cNvSpPr>
          <p:nvPr>
            <p:ph idx="1"/>
          </p:nvPr>
        </p:nvSpPr>
        <p:spPr>
          <a:xfrm>
            <a:off x="0" y="884420"/>
            <a:ext cx="12192000" cy="5973580"/>
          </a:xfrm>
        </p:spPr>
        <p:txBody>
          <a:bodyPr>
            <a:normAutofit/>
          </a:bodyPr>
          <a:lstStyle/>
          <a:p>
            <a:pPr marL="0" indent="0">
              <a:buNone/>
            </a:pPr>
            <a:r>
              <a:rPr lang="it-IT" sz="3300" b="1" dirty="0">
                <a:highlight>
                  <a:srgbClr val="FFFF00"/>
                </a:highlight>
              </a:rPr>
              <a:t>Per effetto dell'art. 13, comma 6 dello Statuto</a:t>
            </a:r>
            <a:r>
              <a:rPr lang="it-IT" sz="3300" b="1" dirty="0"/>
              <a:t> </a:t>
            </a:r>
            <a:r>
              <a:rPr lang="it-IT" b="1" dirty="0"/>
              <a:t>speciale di Autonomia (come modificato dall’art. 7 della legge n. 118/2022), le 17 concessioni ex ENEL sono state prorogate di diritto</a:t>
            </a:r>
            <a:r>
              <a:rPr lang="it-IT" dirty="0"/>
              <a:t>. </a:t>
            </a:r>
            <a:r>
              <a:rPr lang="it-IT" b="1" dirty="0"/>
              <a:t>La Giunta provinciale</a:t>
            </a:r>
            <a:r>
              <a:rPr lang="it-IT" dirty="0"/>
              <a:t>, </a:t>
            </a:r>
            <a:r>
              <a:rPr lang="it-IT" i="1" dirty="0"/>
              <a:t>con deliberazione n. 1658 del 18 ottobre 2024</a:t>
            </a:r>
            <a:r>
              <a:rPr lang="it-IT" dirty="0"/>
              <a:t>, ha fissato:</a:t>
            </a:r>
          </a:p>
          <a:p>
            <a:pPr>
              <a:buFontTx/>
              <a:buChar char="-"/>
            </a:pPr>
            <a:r>
              <a:rPr lang="it-IT" b="1" dirty="0">
                <a:solidFill>
                  <a:srgbClr val="1522D0"/>
                </a:solidFill>
                <a:highlight>
                  <a:srgbClr val="FFFF00"/>
                </a:highlight>
              </a:rPr>
              <a:t>il 31 marzo 2029 </a:t>
            </a:r>
            <a:r>
              <a:rPr lang="it-IT" b="1" dirty="0">
                <a:solidFill>
                  <a:srgbClr val="1522D0"/>
                </a:solidFill>
              </a:rPr>
              <a:t>data ultima delle 16 concessioni ex Enel”.</a:t>
            </a:r>
          </a:p>
          <a:p>
            <a:pPr marL="0" indent="0">
              <a:buNone/>
            </a:pPr>
            <a:r>
              <a:rPr lang="it-IT" dirty="0"/>
              <a:t>- </a:t>
            </a:r>
            <a:r>
              <a:rPr lang="it-IT" dirty="0">
                <a:highlight>
                  <a:srgbClr val="FFFF00"/>
                </a:highlight>
              </a:rPr>
              <a:t>il </a:t>
            </a:r>
            <a:r>
              <a:rPr lang="it-IT" b="1" dirty="0">
                <a:highlight>
                  <a:srgbClr val="FFFF00"/>
                </a:highlight>
              </a:rPr>
              <a:t>27 agosto 2025 </a:t>
            </a:r>
            <a:r>
              <a:rPr lang="it-IT" dirty="0"/>
              <a:t>concessione di </a:t>
            </a:r>
            <a:r>
              <a:rPr lang="it-IT" b="1" dirty="0"/>
              <a:t>Taio - Santa Giustina</a:t>
            </a:r>
            <a:r>
              <a:rPr lang="it-IT" dirty="0"/>
              <a:t> Dolomiti Edison;</a:t>
            </a:r>
          </a:p>
          <a:p>
            <a:pPr marL="0" indent="0">
              <a:buNone/>
            </a:pPr>
            <a:r>
              <a:rPr lang="it-IT" dirty="0"/>
              <a:t>- al </a:t>
            </a:r>
            <a:r>
              <a:rPr lang="it-IT" b="1" dirty="0"/>
              <a:t>31 dicembre </a:t>
            </a:r>
            <a:r>
              <a:rPr lang="it-IT" b="1" dirty="0">
                <a:highlight>
                  <a:srgbClr val="FFFF00"/>
                </a:highlight>
              </a:rPr>
              <a:t>2025</a:t>
            </a:r>
            <a:r>
              <a:rPr lang="it-IT" dirty="0"/>
              <a:t> scade la concessione di </a:t>
            </a:r>
            <a:r>
              <a:rPr lang="it-IT" b="1" dirty="0"/>
              <a:t>Maso Corona–Valbona</a:t>
            </a:r>
          </a:p>
          <a:p>
            <a:pPr marL="0" indent="0">
              <a:buNone/>
            </a:pPr>
            <a:r>
              <a:rPr lang="it-IT" dirty="0"/>
              <a:t>- al </a:t>
            </a:r>
            <a:r>
              <a:rPr lang="it-IT" b="1" dirty="0"/>
              <a:t>31 dicembre </a:t>
            </a:r>
            <a:r>
              <a:rPr lang="it-IT" b="1" dirty="0">
                <a:highlight>
                  <a:srgbClr val="FFFF00"/>
                </a:highlight>
              </a:rPr>
              <a:t>2027</a:t>
            </a:r>
            <a:r>
              <a:rPr lang="it-IT" dirty="0">
                <a:highlight>
                  <a:srgbClr val="FFFF00"/>
                </a:highlight>
              </a:rPr>
              <a:t> </a:t>
            </a:r>
            <a:r>
              <a:rPr lang="it-IT" dirty="0"/>
              <a:t>scade la concessione di </a:t>
            </a:r>
            <a:r>
              <a:rPr lang="it-IT" b="1" dirty="0"/>
              <a:t>Mezzocorona </a:t>
            </a:r>
            <a:endParaRPr lang="it-IT" dirty="0"/>
          </a:p>
          <a:p>
            <a:pPr marL="0" indent="0">
              <a:buNone/>
            </a:pPr>
            <a:r>
              <a:rPr lang="it-IT" dirty="0"/>
              <a:t>- al </a:t>
            </a:r>
            <a:r>
              <a:rPr lang="it-IT" b="1" dirty="0"/>
              <a:t>31 dicembre </a:t>
            </a:r>
            <a:r>
              <a:rPr lang="it-IT" b="1" dirty="0">
                <a:highlight>
                  <a:srgbClr val="FFFF00"/>
                </a:highlight>
              </a:rPr>
              <a:t>2032</a:t>
            </a:r>
            <a:r>
              <a:rPr lang="it-IT" dirty="0"/>
              <a:t> scade la concessione di </a:t>
            </a:r>
            <a:r>
              <a:rPr lang="it-IT" b="1" dirty="0"/>
              <a:t>San Colombano</a:t>
            </a:r>
            <a:endParaRPr lang="it-IT" dirty="0"/>
          </a:p>
          <a:p>
            <a:pPr marL="0" indent="0">
              <a:buNone/>
            </a:pPr>
            <a:r>
              <a:rPr lang="it-IT" b="1" dirty="0"/>
              <a:t>Nel frattempo, le concessioni sono esercitate alle condizioni stabilite dalle norme provinciali e dai </a:t>
            </a:r>
            <a:r>
              <a:rPr lang="it-IT" b="1" u="sng" dirty="0">
                <a:highlight>
                  <a:srgbClr val="FFFF00"/>
                </a:highlight>
              </a:rPr>
              <a:t>disciplinari di concessione vigenti…(..)</a:t>
            </a:r>
          </a:p>
        </p:txBody>
      </p:sp>
    </p:spTree>
    <p:extLst>
      <p:ext uri="{BB962C8B-B14F-4D97-AF65-F5344CB8AC3E}">
        <p14:creationId xmlns:p14="http://schemas.microsoft.com/office/powerpoint/2010/main" val="3771768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5872D-A22E-AEB1-C8EE-821531129CE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0DBEB32-783F-019C-0C06-931112B20B39}"/>
              </a:ext>
            </a:extLst>
          </p:cNvPr>
          <p:cNvSpPr>
            <a:spLocks noGrp="1"/>
          </p:cNvSpPr>
          <p:nvPr>
            <p:ph type="title"/>
          </p:nvPr>
        </p:nvSpPr>
        <p:spPr>
          <a:xfrm>
            <a:off x="0" y="1"/>
            <a:ext cx="12192000" cy="870856"/>
          </a:xfrm>
        </p:spPr>
        <p:txBody>
          <a:bodyPr>
            <a:normAutofit fontScale="90000"/>
          </a:bodyPr>
          <a:lstStyle/>
          <a:p>
            <a:r>
              <a:rPr lang="it-IT" sz="3600" dirty="0"/>
              <a:t>Affidamento concessioni STATO </a:t>
            </a:r>
            <a:r>
              <a:rPr lang="it-IT" dirty="0"/>
              <a:t>          </a:t>
            </a:r>
            <a:r>
              <a:rPr lang="it-IT" sz="4000" dirty="0"/>
              <a:t>ART 1 bis.1 L.P. n. 4/1998</a:t>
            </a:r>
            <a:endParaRPr lang="it-IT" dirty="0"/>
          </a:p>
        </p:txBody>
      </p:sp>
      <p:sp>
        <p:nvSpPr>
          <p:cNvPr id="3" name="Segnaposto contenuto 2">
            <a:extLst>
              <a:ext uri="{FF2B5EF4-FFF2-40B4-BE49-F238E27FC236}">
                <a16:creationId xmlns:a16="http://schemas.microsoft.com/office/drawing/2014/main" id="{981A08F7-A98C-06FE-5896-545A315D4838}"/>
              </a:ext>
            </a:extLst>
          </p:cNvPr>
          <p:cNvSpPr>
            <a:spLocks noGrp="1"/>
          </p:cNvSpPr>
          <p:nvPr>
            <p:ph sz="half" idx="1"/>
          </p:nvPr>
        </p:nvSpPr>
        <p:spPr>
          <a:xfrm>
            <a:off x="0" y="870857"/>
            <a:ext cx="6019800" cy="5987142"/>
          </a:xfrm>
          <a:solidFill>
            <a:schemeClr val="accent6">
              <a:lumMod val="20000"/>
              <a:lumOff val="80000"/>
            </a:schemeClr>
          </a:solidFill>
        </p:spPr>
        <p:txBody>
          <a:bodyPr>
            <a:noAutofit/>
          </a:bodyPr>
          <a:lstStyle/>
          <a:p>
            <a:pPr marL="0" indent="0">
              <a:buNone/>
            </a:pPr>
            <a:r>
              <a:rPr lang="it-IT" sz="2000" dirty="0">
                <a:latin typeface="Titillium Web" pitchFamily="2" charset="77"/>
              </a:rPr>
              <a:t>(</a:t>
            </a:r>
            <a:r>
              <a:rPr lang="it-IT" sz="2000" b="1" dirty="0">
                <a:highlight>
                  <a:srgbClr val="FFFF00"/>
                </a:highlight>
                <a:latin typeface="Titillium Web" pitchFamily="2" charset="77"/>
              </a:rPr>
              <a:t>d.lgs.79/1999</a:t>
            </a:r>
            <a:r>
              <a:rPr lang="it-IT" sz="2000" dirty="0">
                <a:latin typeface="Titillium Web" pitchFamily="2" charset="77"/>
              </a:rPr>
              <a:t>) Regioni possono assegnare le concessioni di grandi derivazioni idroelettriche</a:t>
            </a:r>
            <a:r>
              <a:rPr lang="it-IT" sz="2000" b="1" dirty="0">
                <a:highlight>
                  <a:srgbClr val="FFFF00"/>
                </a:highlight>
                <a:latin typeface="Titillium Web" pitchFamily="2" charset="77"/>
              </a:rPr>
              <a:t>, </a:t>
            </a:r>
            <a:r>
              <a:rPr lang="it-IT" sz="2000" b="1" dirty="0">
                <a:solidFill>
                  <a:srgbClr val="FFFF00"/>
                </a:solidFill>
                <a:highlight>
                  <a:srgbClr val="0000FF"/>
                </a:highlight>
                <a:latin typeface="Titillium Web" pitchFamily="2" charset="77"/>
              </a:rPr>
              <a:t>previa verifica dei requisiti di capacità tecnica, finanziaria e organizzativa: </a:t>
            </a:r>
          </a:p>
          <a:p>
            <a:pPr marL="0" indent="0">
              <a:buNone/>
            </a:pPr>
            <a:r>
              <a:rPr lang="it-IT" sz="2000" dirty="0">
                <a:solidFill>
                  <a:srgbClr val="4C5964"/>
                </a:solidFill>
                <a:latin typeface="Titillium Web" pitchFamily="2" charset="77"/>
              </a:rPr>
              <a:t>a) </a:t>
            </a:r>
            <a:r>
              <a:rPr lang="it-IT" sz="2000" b="1" dirty="0">
                <a:highlight>
                  <a:srgbClr val="FFFF00"/>
                </a:highlight>
                <a:latin typeface="Titillium Web" pitchFamily="2" charset="77"/>
              </a:rPr>
              <a:t>ad operatori economici </a:t>
            </a:r>
            <a:r>
              <a:rPr lang="it-IT" sz="2000" dirty="0">
                <a:latin typeface="Titillium Web" pitchFamily="2" charset="77"/>
              </a:rPr>
              <a:t>individuati attraverso l'espletamento d</a:t>
            </a:r>
            <a:r>
              <a:rPr lang="it-IT" sz="2000" dirty="0">
                <a:solidFill>
                  <a:srgbClr val="4C5964"/>
                </a:solidFill>
                <a:latin typeface="Titillium Web" pitchFamily="2" charset="77"/>
              </a:rPr>
              <a:t>i </a:t>
            </a:r>
            <a:r>
              <a:rPr lang="it-IT" sz="2000" b="1" dirty="0">
                <a:solidFill>
                  <a:srgbClr val="004AFF"/>
                </a:solidFill>
                <a:highlight>
                  <a:srgbClr val="FFFF00"/>
                </a:highlight>
                <a:latin typeface="Titillium Web" pitchFamily="2" charset="77"/>
              </a:rPr>
              <a:t>gare</a:t>
            </a:r>
            <a:r>
              <a:rPr lang="it-IT" sz="2000" dirty="0">
                <a:solidFill>
                  <a:srgbClr val="004AFF"/>
                </a:solidFill>
                <a:latin typeface="Titillium Web" pitchFamily="2" charset="77"/>
              </a:rPr>
              <a:t> con procedure ad evidenza pubblica;</a:t>
            </a:r>
            <a:r>
              <a:rPr lang="it-IT" sz="2000" dirty="0">
                <a:solidFill>
                  <a:srgbClr val="4C5964"/>
                </a:solidFill>
                <a:latin typeface="Titillium Web" pitchFamily="2" charset="77"/>
              </a:rPr>
              <a:t> </a:t>
            </a:r>
          </a:p>
          <a:p>
            <a:pPr marL="0" indent="0">
              <a:buNone/>
            </a:pPr>
            <a:r>
              <a:rPr lang="it-IT" sz="2000" dirty="0">
                <a:solidFill>
                  <a:srgbClr val="4C5964"/>
                </a:solidFill>
                <a:latin typeface="Titillium Web" pitchFamily="2" charset="77"/>
              </a:rPr>
              <a:t>b) </a:t>
            </a:r>
            <a:r>
              <a:rPr lang="it-IT" sz="2000" b="1" dirty="0">
                <a:solidFill>
                  <a:srgbClr val="4C5964"/>
                </a:solidFill>
                <a:highlight>
                  <a:srgbClr val="FFFF00"/>
                </a:highlight>
                <a:latin typeface="Titillium Web" pitchFamily="2" charset="77"/>
              </a:rPr>
              <a:t>a società a </a:t>
            </a:r>
            <a:r>
              <a:rPr lang="it-IT" sz="2000" b="1" dirty="0">
                <a:highlight>
                  <a:srgbClr val="FFFF00"/>
                </a:highlight>
                <a:latin typeface="Titillium Web" pitchFamily="2" charset="77"/>
              </a:rPr>
              <a:t>capitale misto pubblico privato </a:t>
            </a:r>
            <a:r>
              <a:rPr lang="it-IT" sz="2000" dirty="0">
                <a:solidFill>
                  <a:srgbClr val="4C5964"/>
                </a:solidFill>
                <a:latin typeface="Titillium Web" pitchFamily="2" charset="77"/>
              </a:rPr>
              <a:t>nelle quali il </a:t>
            </a:r>
            <a:r>
              <a:rPr lang="it-IT" sz="2000" dirty="0">
                <a:solidFill>
                  <a:srgbClr val="004AFF"/>
                </a:solidFill>
                <a:latin typeface="Titillium Web" pitchFamily="2" charset="77"/>
              </a:rPr>
              <a:t>socio privato </a:t>
            </a:r>
            <a:r>
              <a:rPr lang="it-IT" sz="2000" dirty="0" err="1">
                <a:solidFill>
                  <a:srgbClr val="004AFF"/>
                </a:solidFill>
                <a:latin typeface="Titillium Web" pitchFamily="2" charset="77"/>
              </a:rPr>
              <a:t>e'</a:t>
            </a:r>
            <a:r>
              <a:rPr lang="it-IT" sz="2000" dirty="0">
                <a:solidFill>
                  <a:srgbClr val="004AFF"/>
                </a:solidFill>
                <a:latin typeface="Titillium Web" pitchFamily="2" charset="77"/>
              </a:rPr>
              <a:t> scelto attraverso l'espletamento di gare </a:t>
            </a:r>
            <a:r>
              <a:rPr lang="it-IT" sz="2000" dirty="0">
                <a:solidFill>
                  <a:srgbClr val="4C5964"/>
                </a:solidFill>
                <a:latin typeface="Titillium Web" pitchFamily="2" charset="77"/>
              </a:rPr>
              <a:t>con procedure ad evidenza pubblica; </a:t>
            </a:r>
          </a:p>
          <a:p>
            <a:pPr marL="0" indent="0">
              <a:buNone/>
            </a:pPr>
            <a:r>
              <a:rPr lang="it-IT" sz="2000" dirty="0">
                <a:solidFill>
                  <a:srgbClr val="4C5964"/>
                </a:solidFill>
                <a:latin typeface="Titillium Web" pitchFamily="2" charset="77"/>
              </a:rPr>
              <a:t>c) mediante </a:t>
            </a:r>
            <a:r>
              <a:rPr lang="it-IT" sz="2000" b="1" dirty="0">
                <a:highlight>
                  <a:srgbClr val="FFFF00"/>
                </a:highlight>
                <a:latin typeface="Titillium Web" pitchFamily="2" charset="77"/>
              </a:rPr>
              <a:t>forme di partenariato </a:t>
            </a:r>
            <a:r>
              <a:rPr lang="it-IT" sz="2000" dirty="0">
                <a:solidFill>
                  <a:srgbClr val="4C5964"/>
                </a:solidFill>
                <a:latin typeface="Titillium Web" pitchFamily="2" charset="77"/>
              </a:rPr>
              <a:t>(d lgs 36/2023)</a:t>
            </a:r>
          </a:p>
          <a:p>
            <a:pPr marL="0" indent="0">
              <a:buNone/>
            </a:pPr>
            <a:r>
              <a:rPr lang="it-IT" sz="2000" dirty="0">
                <a:solidFill>
                  <a:srgbClr val="1522D0"/>
                </a:solidFill>
                <a:latin typeface="Titillium Web" pitchFamily="2" charset="77"/>
              </a:rPr>
              <a:t>nel rispetto del </a:t>
            </a:r>
            <a:r>
              <a:rPr lang="it-IT" sz="2000" b="1" dirty="0">
                <a:solidFill>
                  <a:srgbClr val="1522D0"/>
                </a:solidFill>
                <a:latin typeface="Titillium Web" pitchFamily="2" charset="77"/>
                <a:hlinkClick r:id="rId3">
                  <a:extLst>
                    <a:ext uri="{A12FA001-AC4F-418D-AE19-62706E023703}">
                      <ahyp:hlinkClr xmlns:ahyp="http://schemas.microsoft.com/office/drawing/2018/hyperlinkcolor" val="tx"/>
                    </a:ext>
                  </a:extLst>
                </a:hlinkClick>
              </a:rPr>
              <a:t>decreto legislativo 19 agosto 2016, n. 175</a:t>
            </a:r>
            <a:r>
              <a:rPr lang="it-IT" sz="2000" b="1" dirty="0">
                <a:solidFill>
                  <a:srgbClr val="1522D0"/>
                </a:solidFill>
                <a:latin typeface="Titillium Web" pitchFamily="2" charset="77"/>
              </a:rPr>
              <a:t> (Società pubbliche</a:t>
            </a:r>
            <a:r>
              <a:rPr lang="it-IT" sz="2000" dirty="0">
                <a:solidFill>
                  <a:srgbClr val="4C5964"/>
                </a:solidFill>
                <a:latin typeface="Titillium Web" pitchFamily="2" charset="77"/>
              </a:rPr>
              <a:t>), dell'ordinamento dell'Unione europea e degli accordi internazionali, nonché dei principi fondamentali dell'ordinamento statale…</a:t>
            </a:r>
            <a:endParaRPr lang="it-IT" sz="2000" b="1" dirty="0">
              <a:solidFill>
                <a:srgbClr val="004AFF"/>
              </a:solidFill>
              <a:latin typeface="Titillium Web" pitchFamily="2" charset="77"/>
            </a:endParaRPr>
          </a:p>
          <a:p>
            <a:pPr marL="0" indent="0">
              <a:buNone/>
            </a:pPr>
            <a:r>
              <a:rPr lang="it-IT" sz="2000" b="1" dirty="0">
                <a:solidFill>
                  <a:srgbClr val="004AFF"/>
                </a:solidFill>
                <a:latin typeface="Titillium Web" pitchFamily="2" charset="77"/>
              </a:rPr>
              <a:t>Art 17 disciplina società mista = c. 7-11, art 1.bis della 1 LP 1998, n. 4 (IDENTICO LETT. D) LP 4/98)</a:t>
            </a:r>
          </a:p>
        </p:txBody>
      </p:sp>
      <p:sp>
        <p:nvSpPr>
          <p:cNvPr id="4" name="Segnaposto contenuto 3">
            <a:extLst>
              <a:ext uri="{FF2B5EF4-FFF2-40B4-BE49-F238E27FC236}">
                <a16:creationId xmlns:a16="http://schemas.microsoft.com/office/drawing/2014/main" id="{5D0878F9-D5B7-132C-500D-D9D9412B03C7}"/>
              </a:ext>
            </a:extLst>
          </p:cNvPr>
          <p:cNvSpPr>
            <a:spLocks noGrp="1"/>
          </p:cNvSpPr>
          <p:nvPr>
            <p:ph sz="half" idx="2"/>
          </p:nvPr>
        </p:nvSpPr>
        <p:spPr>
          <a:xfrm>
            <a:off x="6006935" y="870857"/>
            <a:ext cx="6172200" cy="5987143"/>
          </a:xfrm>
          <a:gradFill>
            <a:gsLst>
              <a:gs pos="0">
                <a:srgbClr val="00BEFF">
                  <a:tint val="66000"/>
                  <a:satMod val="160000"/>
                </a:srgbClr>
              </a:gs>
              <a:gs pos="32000">
                <a:srgbClr val="00BEFF">
                  <a:tint val="44500"/>
                  <a:satMod val="160000"/>
                </a:srgbClr>
              </a:gs>
              <a:gs pos="100000">
                <a:srgbClr val="00BEFF">
                  <a:tint val="23500"/>
                  <a:satMod val="160000"/>
                </a:srgbClr>
              </a:gs>
            </a:gsLst>
            <a:lin ang="0" scaled="1"/>
          </a:gradFill>
        </p:spPr>
        <p:txBody>
          <a:bodyPr>
            <a:normAutofit fontScale="85000" lnSpcReduction="10000"/>
          </a:bodyPr>
          <a:lstStyle/>
          <a:p>
            <a:pPr marL="0" indent="0" algn="just">
              <a:buNone/>
            </a:pPr>
            <a:r>
              <a:rPr lang="it-IT" sz="2400" b="0" i="0" dirty="0">
                <a:solidFill>
                  <a:srgbClr val="4C5964"/>
                </a:solidFill>
                <a:effectLst/>
                <a:latin typeface="Titillium Web" pitchFamily="2" charset="77"/>
              </a:rPr>
              <a:t>Le concessioni possono essere assegnate, </a:t>
            </a:r>
            <a:r>
              <a:rPr lang="it-IT" sz="2400" b="1" i="0" dirty="0">
                <a:solidFill>
                  <a:srgbClr val="FFFF00"/>
                </a:solidFill>
                <a:effectLst/>
                <a:highlight>
                  <a:srgbClr val="0000FF"/>
                </a:highlight>
                <a:latin typeface="Titillium Web" pitchFamily="2" charset="77"/>
              </a:rPr>
              <a:t>previa…</a:t>
            </a:r>
            <a:r>
              <a:rPr lang="it-IT" sz="2400" b="0" i="0" dirty="0">
                <a:solidFill>
                  <a:srgbClr val="FFFF00"/>
                </a:solidFill>
                <a:effectLst/>
                <a:highlight>
                  <a:srgbClr val="0000FF"/>
                </a:highlight>
                <a:latin typeface="Titillium Web" pitchFamily="2" charset="77"/>
              </a:rPr>
              <a:t>..:</a:t>
            </a:r>
          </a:p>
          <a:p>
            <a:pPr marL="0" indent="0" algn="just">
              <a:buNone/>
            </a:pPr>
            <a:r>
              <a:rPr lang="it-IT" sz="2400" b="0" i="0" dirty="0">
                <a:solidFill>
                  <a:srgbClr val="4C5964"/>
                </a:solidFill>
                <a:effectLst/>
                <a:highlight>
                  <a:srgbClr val="FFFF00"/>
                </a:highlight>
                <a:latin typeface="Titillium Web" pitchFamily="2" charset="77"/>
              </a:rPr>
              <a:t>a)    </a:t>
            </a:r>
            <a:r>
              <a:rPr lang="it-IT" sz="2400" b="0" i="0" dirty="0">
                <a:solidFill>
                  <a:srgbClr val="4C5964"/>
                </a:solidFill>
                <a:effectLst/>
                <a:latin typeface="Titillium Web" pitchFamily="2" charset="77"/>
              </a:rPr>
              <a:t>ad </a:t>
            </a:r>
            <a:r>
              <a:rPr lang="it-IT" sz="2400" b="1" i="0" dirty="0">
                <a:solidFill>
                  <a:srgbClr val="4C5964"/>
                </a:solidFill>
                <a:effectLst/>
                <a:highlight>
                  <a:srgbClr val="FFFF00"/>
                </a:highlight>
                <a:latin typeface="Titillium Web" pitchFamily="2" charset="77"/>
              </a:rPr>
              <a:t>operatori economici </a:t>
            </a:r>
            <a:r>
              <a:rPr lang="it-IT" sz="2400" b="0" i="0" dirty="0">
                <a:solidFill>
                  <a:srgbClr val="4C5964"/>
                </a:solidFill>
                <a:effectLst/>
                <a:latin typeface="Titillium Web" pitchFamily="2" charset="77"/>
              </a:rPr>
              <a:t>individuati attraverso lo svolgimento di una procedura di gara a evidenza pubblica;</a:t>
            </a:r>
          </a:p>
          <a:p>
            <a:pPr marL="0" indent="0" algn="just">
              <a:buNone/>
            </a:pPr>
            <a:r>
              <a:rPr lang="it-IT" sz="2400" b="0" i="0" dirty="0">
                <a:solidFill>
                  <a:srgbClr val="C00000"/>
                </a:solidFill>
                <a:effectLst/>
                <a:highlight>
                  <a:srgbClr val="FFFF00"/>
                </a:highlight>
                <a:latin typeface="Titillium Web" pitchFamily="2" charset="77"/>
              </a:rPr>
              <a:t>b)</a:t>
            </a:r>
            <a:r>
              <a:rPr lang="it-IT" sz="2400" b="0" i="0" dirty="0">
                <a:solidFill>
                  <a:srgbClr val="C00000"/>
                </a:solidFill>
                <a:effectLst/>
                <a:latin typeface="Titillium Web" pitchFamily="2" charset="77"/>
              </a:rPr>
              <a:t> </a:t>
            </a:r>
            <a:r>
              <a:rPr lang="it-IT" sz="2400" b="1" i="0" dirty="0">
                <a:solidFill>
                  <a:srgbClr val="4C5964"/>
                </a:solidFill>
                <a:effectLst/>
                <a:latin typeface="Titillium Web" pitchFamily="2" charset="77"/>
              </a:rPr>
              <a:t>a </a:t>
            </a:r>
            <a:r>
              <a:rPr lang="it-IT" sz="2400" b="1" i="0" dirty="0">
                <a:solidFill>
                  <a:srgbClr val="4C5964"/>
                </a:solidFill>
                <a:effectLst/>
                <a:highlight>
                  <a:srgbClr val="FFFF00"/>
                </a:highlight>
                <a:latin typeface="Titillium Web" pitchFamily="2" charset="77"/>
              </a:rPr>
              <a:t>società a capitale misto pubblico - privato </a:t>
            </a:r>
            <a:r>
              <a:rPr lang="it-IT" sz="2400" b="0" i="0" dirty="0">
                <a:solidFill>
                  <a:srgbClr val="4C5964"/>
                </a:solidFill>
                <a:effectLst/>
                <a:latin typeface="Titillium Web" pitchFamily="2" charset="77"/>
              </a:rPr>
              <a:t>costituite secondo quanto previsto da questa legge;</a:t>
            </a:r>
          </a:p>
          <a:p>
            <a:pPr marL="0" indent="0" algn="just">
              <a:buNone/>
            </a:pPr>
            <a:r>
              <a:rPr lang="it-IT" sz="2400" b="0" i="0" dirty="0">
                <a:solidFill>
                  <a:srgbClr val="4C5964"/>
                </a:solidFill>
                <a:effectLst/>
                <a:highlight>
                  <a:srgbClr val="FFFF00"/>
                </a:highlight>
                <a:latin typeface="Titillium Web" pitchFamily="2" charset="77"/>
              </a:rPr>
              <a:t>c)    </a:t>
            </a:r>
            <a:r>
              <a:rPr lang="it-IT" sz="2400" b="1" i="0" dirty="0">
                <a:solidFill>
                  <a:srgbClr val="4C5964"/>
                </a:solidFill>
                <a:effectLst/>
                <a:latin typeface="Titillium Web" pitchFamily="2" charset="77"/>
              </a:rPr>
              <a:t>mediante </a:t>
            </a:r>
            <a:r>
              <a:rPr lang="it-IT" sz="2400" b="1" i="0" dirty="0">
                <a:solidFill>
                  <a:srgbClr val="4C5964"/>
                </a:solidFill>
                <a:effectLst/>
                <a:highlight>
                  <a:srgbClr val="FFFF00"/>
                </a:highlight>
                <a:latin typeface="Titillium Web" pitchFamily="2" charset="77"/>
              </a:rPr>
              <a:t>forme di partenariato pubblico privato</a:t>
            </a:r>
            <a:r>
              <a:rPr lang="it-IT" sz="2400" b="0" i="0" dirty="0">
                <a:solidFill>
                  <a:srgbClr val="4C5964"/>
                </a:solidFill>
                <a:effectLst/>
                <a:latin typeface="Titillium Web" pitchFamily="2" charset="77"/>
              </a:rPr>
              <a:t>, ai sensi dell'articolo 179 del </a:t>
            </a:r>
            <a:r>
              <a:rPr lang="it-IT" sz="2400" b="0" i="0" u="sng" dirty="0">
                <a:solidFill>
                  <a:srgbClr val="3F51B5"/>
                </a:solidFill>
                <a:effectLst/>
                <a:latin typeface="Titillium Web" pitchFamily="2" charset="77"/>
                <a:hlinkClick r:id="rId4"/>
              </a:rPr>
              <a:t>decreto legislativo 2016, n. 50</a:t>
            </a:r>
            <a:r>
              <a:rPr lang="it-IT" sz="2400" b="0" i="0" dirty="0">
                <a:solidFill>
                  <a:srgbClr val="4C5964"/>
                </a:solidFill>
                <a:effectLst/>
                <a:latin typeface="Titillium Web" pitchFamily="2" charset="77"/>
              </a:rPr>
              <a:t> (Codice dei contratti pubblici, ora 36/23)</a:t>
            </a:r>
          </a:p>
          <a:p>
            <a:pPr marL="0" indent="0">
              <a:buNone/>
            </a:pPr>
            <a:r>
              <a:rPr lang="it-IT" sz="2400" b="1" dirty="0">
                <a:solidFill>
                  <a:srgbClr val="FFFF00"/>
                </a:solidFill>
                <a:highlight>
                  <a:srgbClr val="0000FF"/>
                </a:highlight>
                <a:latin typeface="Titillium Web" pitchFamily="2" charset="77"/>
              </a:rPr>
              <a:t>d)</a:t>
            </a:r>
            <a:r>
              <a:rPr lang="it-IT" sz="2400" b="1" i="0" dirty="0">
                <a:solidFill>
                  <a:srgbClr val="FFFF00"/>
                </a:solidFill>
                <a:effectLst/>
                <a:highlight>
                  <a:srgbClr val="0000FF"/>
                </a:highlight>
                <a:latin typeface="Titillium Web" pitchFamily="2" charset="77"/>
              </a:rPr>
              <a:t>  </a:t>
            </a:r>
            <a:r>
              <a:rPr lang="it-IT" sz="2400" b="1" i="0" u="sng" dirty="0">
                <a:solidFill>
                  <a:srgbClr val="FFFF00"/>
                </a:solidFill>
                <a:effectLst/>
                <a:highlight>
                  <a:srgbClr val="0000FF"/>
                </a:highlight>
                <a:latin typeface="Titillium Web" pitchFamily="2" charset="77"/>
              </a:rPr>
              <a:t>la Provincia può promuovere la costituzione di società per azioni a partecipazione mista pubblico - privata</a:t>
            </a:r>
            <a:r>
              <a:rPr lang="it-IT" sz="2400" b="1" i="0" dirty="0">
                <a:solidFill>
                  <a:srgbClr val="FFFF00"/>
                </a:solidFill>
                <a:effectLst/>
                <a:highlight>
                  <a:srgbClr val="0000FF"/>
                </a:highlight>
                <a:latin typeface="Titillium Web" pitchFamily="2" charset="77"/>
              </a:rPr>
              <a:t> </a:t>
            </a:r>
            <a:r>
              <a:rPr lang="it-IT" sz="2400" b="0" i="0" dirty="0">
                <a:solidFill>
                  <a:srgbClr val="004AFF"/>
                </a:solidFill>
                <a:effectLst/>
                <a:latin typeface="Titillium Web" pitchFamily="2" charset="77"/>
              </a:rPr>
              <a:t>(socio scelto con procedura evidenza pubblica) </a:t>
            </a:r>
            <a:r>
              <a:rPr lang="it-IT" sz="2400" b="0" i="0" dirty="0">
                <a:solidFill>
                  <a:srgbClr val="4C5964"/>
                </a:solidFill>
                <a:effectLst/>
                <a:latin typeface="Titillium Web" pitchFamily="2" charset="77"/>
              </a:rPr>
              <a:t>alle quali può essere affidata, per un periodo di tempo massimo di 30 anni.. </a:t>
            </a:r>
          </a:p>
          <a:p>
            <a:pPr marL="0" indent="0">
              <a:buNone/>
            </a:pPr>
            <a:r>
              <a:rPr lang="it-IT" sz="2400" b="1" i="0" dirty="0">
                <a:solidFill>
                  <a:srgbClr val="004AFF"/>
                </a:solidFill>
                <a:effectLst/>
                <a:highlight>
                  <a:srgbClr val="FFFF00"/>
                </a:highlight>
                <a:latin typeface="Titillium Web" pitchFamily="2" charset="77"/>
              </a:rPr>
              <a:t>La Provincia può partecipare anche mediante il conferimento totale o parziale dei canoni</a:t>
            </a:r>
            <a:r>
              <a:rPr lang="it-IT" sz="2100" b="0" i="0" dirty="0">
                <a:solidFill>
                  <a:srgbClr val="004AFF"/>
                </a:solidFill>
                <a:effectLst/>
                <a:latin typeface="Titillium Web" pitchFamily="2" charset="77"/>
              </a:rPr>
              <a:t>, </a:t>
            </a:r>
            <a:r>
              <a:rPr lang="it-IT" sz="2100" b="1" i="0" dirty="0">
                <a:solidFill>
                  <a:srgbClr val="4C5964"/>
                </a:solidFill>
                <a:effectLst/>
                <a:latin typeface="Titillium Web" pitchFamily="2" charset="77"/>
              </a:rPr>
              <a:t>nonché dei beni di cui all’articolo 25, secondo comma</a:t>
            </a:r>
            <a:r>
              <a:rPr lang="it-IT" sz="2100" b="0" i="0" dirty="0">
                <a:solidFill>
                  <a:srgbClr val="4C5964"/>
                </a:solidFill>
                <a:effectLst/>
                <a:latin typeface="Titillium Web" pitchFamily="2" charset="77"/>
              </a:rPr>
              <a:t>, del </a:t>
            </a:r>
            <a:r>
              <a:rPr lang="it-IT" sz="2100" b="0" i="0" u="sng" dirty="0">
                <a:solidFill>
                  <a:srgbClr val="3F51B5"/>
                </a:solidFill>
                <a:effectLst/>
                <a:latin typeface="Titillium Web" pitchFamily="2" charset="77"/>
                <a:hlinkClick r:id="rId5"/>
              </a:rPr>
              <a:t>RD 1775/1933</a:t>
            </a:r>
            <a:r>
              <a:rPr lang="it-IT" sz="2100" b="0" i="0" dirty="0">
                <a:solidFill>
                  <a:srgbClr val="4C5964"/>
                </a:solidFill>
                <a:effectLst/>
                <a:latin typeface="Titillium Web" pitchFamily="2" charset="77"/>
              </a:rPr>
              <a:t>, nel caso in cui abbia esercitato la facoltà ivi prevista. </a:t>
            </a:r>
          </a:p>
          <a:p>
            <a:pPr marL="0" indent="0">
              <a:buNone/>
            </a:pPr>
            <a:r>
              <a:rPr lang="it-IT" sz="2400" b="1" i="0" dirty="0">
                <a:solidFill>
                  <a:srgbClr val="004AFF"/>
                </a:solidFill>
                <a:effectLst/>
                <a:highlight>
                  <a:srgbClr val="FFFF00"/>
                </a:highlight>
                <a:latin typeface="Titillium Web" pitchFamily="2" charset="77"/>
              </a:rPr>
              <a:t>Gli enti locali, possono partecipare al capitale sociale della società</a:t>
            </a:r>
            <a:endParaRPr lang="it-IT" sz="3800" b="1" dirty="0">
              <a:solidFill>
                <a:srgbClr val="004AFF"/>
              </a:solidFill>
              <a:highlight>
                <a:srgbClr val="FFFF00"/>
              </a:highlight>
            </a:endParaRPr>
          </a:p>
        </p:txBody>
      </p:sp>
    </p:spTree>
    <p:extLst>
      <p:ext uri="{BB962C8B-B14F-4D97-AF65-F5344CB8AC3E}">
        <p14:creationId xmlns:p14="http://schemas.microsoft.com/office/powerpoint/2010/main" val="169320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5784BA1-E4F6-1E0F-B6DC-EE9CA36FA3F2}"/>
              </a:ext>
            </a:extLst>
          </p:cNvPr>
          <p:cNvSpPr txBox="1"/>
          <p:nvPr/>
        </p:nvSpPr>
        <p:spPr>
          <a:xfrm>
            <a:off x="1" y="0"/>
            <a:ext cx="12191999" cy="5816977"/>
          </a:xfrm>
          <a:prstGeom prst="rect">
            <a:avLst/>
          </a:prstGeom>
          <a:gradFill>
            <a:gsLst>
              <a:gs pos="5000">
                <a:schemeClr val="accent4">
                  <a:lumMod val="20000"/>
                  <a:lumOff val="80000"/>
                  <a:alpha val="78000"/>
                </a:schemeClr>
              </a:gs>
              <a:gs pos="80000">
                <a:schemeClr val="accent5">
                  <a:alpha val="35000"/>
                  <a:lumMod val="18000"/>
                  <a:lumOff val="82000"/>
                </a:schemeClr>
              </a:gs>
              <a:gs pos="90000">
                <a:schemeClr val="accent6">
                  <a:lumMod val="20000"/>
                  <a:lumOff val="80000"/>
                </a:schemeClr>
              </a:gs>
              <a:gs pos="100000">
                <a:schemeClr val="accent1">
                  <a:lumMod val="30000"/>
                  <a:lumOff val="70000"/>
                  <a:alpha val="40000"/>
                </a:schemeClr>
              </a:gs>
            </a:gsLst>
            <a:lin ang="5400000" scaled="1"/>
          </a:gradFill>
        </p:spPr>
        <p:txBody>
          <a:bodyPr wrap="square" rtlCol="0">
            <a:spAutoFit/>
          </a:bodyPr>
          <a:lstStyle/>
          <a:p>
            <a:pPr algn="ctr"/>
            <a:r>
              <a:rPr lang="it-IT" sz="2400" b="1" i="1" dirty="0">
                <a:solidFill>
                  <a:srgbClr val="FFFF00"/>
                </a:solidFill>
                <a:highlight>
                  <a:srgbClr val="0000FF"/>
                </a:highlight>
              </a:rPr>
              <a:t>DUNQUE, A CHI SPETTA DECIDERE?</a:t>
            </a:r>
            <a:r>
              <a:rPr lang="it-IT" sz="2400" b="1" i="1" dirty="0">
                <a:solidFill>
                  <a:srgbClr val="1522D0"/>
                </a:solidFill>
                <a:highlight>
                  <a:srgbClr val="0000FF"/>
                </a:highlight>
              </a:rPr>
              <a:t>?</a:t>
            </a:r>
            <a:endParaRPr lang="it-IT" sz="2000" i="1" dirty="0">
              <a:highlight>
                <a:srgbClr val="0000FF"/>
              </a:highlight>
            </a:endParaRPr>
          </a:p>
          <a:p>
            <a:pPr algn="ctr"/>
            <a:r>
              <a:rPr lang="it-IT" sz="2400" b="1" dirty="0">
                <a:solidFill>
                  <a:srgbClr val="1522D0"/>
                </a:solidFill>
                <a:highlight>
                  <a:srgbClr val="FFFF00"/>
                </a:highlight>
              </a:rPr>
              <a:t>Articoli 8, 9 e 13 Statuto, Norma di attuazione DPR 235/1977 e  LP 4/1998 (e sue modifiche fino ad oggi)</a:t>
            </a:r>
          </a:p>
          <a:p>
            <a:pPr algn="ctr"/>
            <a:endParaRPr lang="it-IT" sz="2400" b="1" dirty="0">
              <a:highlight>
                <a:srgbClr val="FFFF00"/>
              </a:highlight>
            </a:endParaRPr>
          </a:p>
          <a:p>
            <a:pPr algn="just"/>
            <a:r>
              <a:rPr lang="it-IT" sz="2800" b="1" dirty="0">
                <a:highlight>
                  <a:srgbClr val="FFFF00"/>
                </a:highlight>
              </a:rPr>
              <a:t>Oggi spetta dunque alla </a:t>
            </a:r>
            <a:r>
              <a:rPr lang="it-IT" sz="3200" b="1" u="sng" dirty="0">
                <a:highlight>
                  <a:srgbClr val="FFFF00"/>
                </a:highlight>
                <a:latin typeface="Calibri" panose="020F0502020204030204" pitchFamily="34" charset="0"/>
                <a:cs typeface="Calibri" panose="020F0502020204030204" pitchFamily="34" charset="0"/>
              </a:rPr>
              <a:t>Provincia</a:t>
            </a:r>
            <a:r>
              <a:rPr lang="it-IT" sz="2800" b="1" dirty="0">
                <a:highlight>
                  <a:srgbClr val="FFFF00"/>
                </a:highlight>
              </a:rPr>
              <a:t>, </a:t>
            </a:r>
            <a:r>
              <a:rPr lang="it-IT" sz="2800" b="1" u="sng" dirty="0">
                <a:highlight>
                  <a:srgbClr val="FFFF00"/>
                </a:highlight>
                <a:latin typeface="Arial" panose="020B0604020202020204" pitchFamily="34" charset="0"/>
                <a:cs typeface="Arial" panose="020B0604020202020204" pitchFamily="34" charset="0"/>
              </a:rPr>
              <a:t>confrontandosi con i Comuni interessati e d’intesa con il Consiglio delle Autonomie locali</a:t>
            </a:r>
            <a:r>
              <a:rPr lang="it-IT" sz="2800" b="1" dirty="0">
                <a:highlight>
                  <a:srgbClr val="FFFF00"/>
                </a:highlight>
              </a:rPr>
              <a:t>, individuare il corretto bilanciamento degli interessi in base ai principi di ragionevolezza e proporzionalità</a:t>
            </a:r>
            <a:r>
              <a:rPr lang="it-IT" sz="2800" dirty="0"/>
              <a:t>. </a:t>
            </a:r>
          </a:p>
          <a:p>
            <a:pPr algn="just"/>
            <a:endParaRPr lang="it-IT" sz="2400" dirty="0"/>
          </a:p>
          <a:p>
            <a:endParaRPr lang="it-IT" sz="1600" dirty="0"/>
          </a:p>
          <a:p>
            <a:pPr algn="just"/>
            <a:r>
              <a:rPr lang="it-IT" sz="3200" b="1" u="sng" dirty="0">
                <a:solidFill>
                  <a:srgbClr val="022C9C"/>
                </a:solidFill>
                <a:highlight>
                  <a:srgbClr val="FFFF00"/>
                </a:highlight>
                <a:latin typeface="Calibri" panose="020F0502020204030204" pitchFamily="34" charset="0"/>
                <a:cs typeface="Calibri" panose="020F0502020204030204" pitchFamily="34" charset="0"/>
              </a:rPr>
              <a:t>Le spetta anche definire </a:t>
            </a:r>
            <a:r>
              <a:rPr lang="it-IT" sz="2800" b="1" dirty="0">
                <a:solidFill>
                  <a:srgbClr val="022C9C"/>
                </a:solidFill>
                <a:highlight>
                  <a:srgbClr val="FFFF00"/>
                </a:highlight>
              </a:rPr>
              <a:t>i </a:t>
            </a:r>
            <a:r>
              <a:rPr lang="it-IT" sz="2800" b="1" u="sng" dirty="0">
                <a:solidFill>
                  <a:srgbClr val="022C9C"/>
                </a:solidFill>
                <a:highlight>
                  <a:srgbClr val="FFFF00"/>
                </a:highlight>
                <a:latin typeface="Arial" panose="020B0604020202020204" pitchFamily="34" charset="0"/>
                <a:cs typeface="Arial" panose="020B0604020202020204" pitchFamily="34" charset="0"/>
              </a:rPr>
              <a:t>preventivi necessari accordi interregionali, </a:t>
            </a:r>
            <a:r>
              <a:rPr lang="it-IT" sz="2800" b="1" dirty="0">
                <a:solidFill>
                  <a:srgbClr val="022C9C"/>
                </a:solidFill>
                <a:highlight>
                  <a:srgbClr val="FFFF00"/>
                </a:highlight>
                <a:latin typeface="Arial" panose="020B0604020202020204" pitchFamily="34" charset="0"/>
                <a:cs typeface="Arial" panose="020B0604020202020204" pitchFamily="34" charset="0"/>
              </a:rPr>
              <a:t>in particolare con il </a:t>
            </a:r>
            <a:r>
              <a:rPr lang="it-IT" sz="2800" b="1" u="sng" dirty="0">
                <a:solidFill>
                  <a:srgbClr val="022C9C"/>
                </a:solidFill>
                <a:highlight>
                  <a:srgbClr val="FFFF00"/>
                </a:highlight>
                <a:latin typeface="Arial" panose="020B0604020202020204" pitchFamily="34" charset="0"/>
                <a:cs typeface="Arial" panose="020B0604020202020204" pitchFamily="34" charset="0"/>
              </a:rPr>
              <a:t>Veneto</a:t>
            </a:r>
            <a:r>
              <a:rPr lang="it-IT" sz="2800" b="1" dirty="0">
                <a:solidFill>
                  <a:srgbClr val="022C9C"/>
                </a:solidFill>
                <a:highlight>
                  <a:srgbClr val="FFFF00"/>
                </a:highlight>
                <a:latin typeface="Arial" panose="020B0604020202020204" pitchFamily="34" charset="0"/>
                <a:cs typeface="Arial" panose="020B0604020202020204" pitchFamily="34" charset="0"/>
              </a:rPr>
              <a:t>, </a:t>
            </a:r>
            <a:r>
              <a:rPr lang="it-IT" sz="2800" b="1" u="sng" dirty="0">
                <a:solidFill>
                  <a:srgbClr val="022C9C"/>
                </a:solidFill>
                <a:highlight>
                  <a:srgbClr val="FFFF00"/>
                </a:highlight>
                <a:latin typeface="Arial" panose="020B0604020202020204" pitchFamily="34" charset="0"/>
                <a:cs typeface="Arial" panose="020B0604020202020204" pitchFamily="34" charset="0"/>
              </a:rPr>
              <a:t>Bolzano e la Lombardia</a:t>
            </a:r>
            <a:r>
              <a:rPr lang="it-IT" sz="2800" b="1" dirty="0">
                <a:solidFill>
                  <a:srgbClr val="022C9C"/>
                </a:solidFill>
                <a:highlight>
                  <a:srgbClr val="FFFF00"/>
                </a:highlight>
              </a:rPr>
              <a:t>,</a:t>
            </a:r>
            <a:r>
              <a:rPr lang="it-IT" sz="2800" dirty="0"/>
              <a:t> con i quali si condividono anche le procedure di aggiornamento del </a:t>
            </a:r>
            <a:r>
              <a:rPr lang="it-IT" sz="2800" b="1" dirty="0"/>
              <a:t>PGUAP </a:t>
            </a:r>
          </a:p>
          <a:p>
            <a:pPr algn="just"/>
            <a:r>
              <a:rPr lang="it-IT" sz="2800" b="1" dirty="0"/>
              <a:t>e</a:t>
            </a:r>
            <a:r>
              <a:rPr lang="it-IT" sz="2800" dirty="0"/>
              <a:t> la </a:t>
            </a:r>
            <a:r>
              <a:rPr lang="it-IT" sz="2800" b="1" dirty="0"/>
              <a:t>co-amministrazione</a:t>
            </a:r>
            <a:r>
              <a:rPr lang="it-IT" sz="2800" dirty="0"/>
              <a:t> degli </a:t>
            </a:r>
            <a:r>
              <a:rPr lang="it-IT" sz="2800" b="1" dirty="0"/>
              <a:t>impianti a scavalco</a:t>
            </a:r>
            <a:endParaRPr lang="it-IT" sz="2400" dirty="0"/>
          </a:p>
        </p:txBody>
      </p:sp>
      <p:sp>
        <p:nvSpPr>
          <p:cNvPr id="3" name="Segnaposto numero diapositiva 2">
            <a:extLst>
              <a:ext uri="{FF2B5EF4-FFF2-40B4-BE49-F238E27FC236}">
                <a16:creationId xmlns:a16="http://schemas.microsoft.com/office/drawing/2014/main" id="{2EA5AC3F-9C34-8C76-0CAC-A4C2683CD71D}"/>
              </a:ext>
            </a:extLst>
          </p:cNvPr>
          <p:cNvSpPr>
            <a:spLocks noGrp="1"/>
          </p:cNvSpPr>
          <p:nvPr>
            <p:ph type="sldNum" sz="quarter" idx="12"/>
          </p:nvPr>
        </p:nvSpPr>
        <p:spPr/>
        <p:txBody>
          <a:bodyPr/>
          <a:lstStyle/>
          <a:p>
            <a:fld id="{29BD1583-DE5D-7643-801D-ADC4E1756D3A}" type="slidenum">
              <a:rPr lang="it-IT" smtClean="0"/>
              <a:t>13</a:t>
            </a:fld>
            <a:endParaRPr lang="it-IT"/>
          </a:p>
        </p:txBody>
      </p:sp>
    </p:spTree>
    <p:extLst>
      <p:ext uri="{BB962C8B-B14F-4D97-AF65-F5344CB8AC3E}">
        <p14:creationId xmlns:p14="http://schemas.microsoft.com/office/powerpoint/2010/main" val="4189406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FD4898-83B0-CE46-98E6-F77DB9B7DF01}"/>
              </a:ext>
            </a:extLst>
          </p:cNvPr>
          <p:cNvSpPr>
            <a:spLocks noGrp="1"/>
          </p:cNvSpPr>
          <p:nvPr>
            <p:ph type="title"/>
          </p:nvPr>
        </p:nvSpPr>
        <p:spPr>
          <a:xfrm>
            <a:off x="0" y="1"/>
            <a:ext cx="11811001" cy="641267"/>
          </a:xfrm>
          <a:solidFill>
            <a:schemeClr val="accent6">
              <a:lumMod val="20000"/>
              <a:lumOff val="80000"/>
            </a:schemeClr>
          </a:solidFill>
        </p:spPr>
        <p:txBody>
          <a:bodyPr>
            <a:normAutofit fontScale="90000"/>
          </a:bodyPr>
          <a:lstStyle/>
          <a:p>
            <a:pPr algn="ctr"/>
            <a:r>
              <a:rPr lang="it-IT" sz="4000" b="1" dirty="0"/>
              <a:t>Punti fermi e i NODI da sciogliere per decidere</a:t>
            </a:r>
          </a:p>
        </p:txBody>
      </p:sp>
      <p:sp>
        <p:nvSpPr>
          <p:cNvPr id="3" name="Segnaposto contenuto 2">
            <a:extLst>
              <a:ext uri="{FF2B5EF4-FFF2-40B4-BE49-F238E27FC236}">
                <a16:creationId xmlns:a16="http://schemas.microsoft.com/office/drawing/2014/main" id="{987E2E6F-08EF-6C46-87DA-2753D5F7C7B5}"/>
              </a:ext>
            </a:extLst>
          </p:cNvPr>
          <p:cNvSpPr>
            <a:spLocks noGrp="1"/>
          </p:cNvSpPr>
          <p:nvPr>
            <p:ph idx="1"/>
          </p:nvPr>
        </p:nvSpPr>
        <p:spPr>
          <a:xfrm>
            <a:off x="96982" y="724395"/>
            <a:ext cx="12095018" cy="6133605"/>
          </a:xfrm>
          <a:solidFill>
            <a:schemeClr val="bg1">
              <a:lumMod val="95000"/>
            </a:schemeClr>
          </a:solidFill>
        </p:spPr>
        <p:txBody>
          <a:bodyPr>
            <a:normAutofit/>
          </a:bodyPr>
          <a:lstStyle/>
          <a:p>
            <a:r>
              <a:rPr lang="it-IT" sz="3600" dirty="0">
                <a:highlight>
                  <a:srgbClr val="FFFF00"/>
                </a:highlight>
                <a:latin typeface="Arial" panose="020B0604020202020204" pitchFamily="34" charset="0"/>
                <a:cs typeface="Arial" panose="020B0604020202020204" pitchFamily="34" charset="0"/>
              </a:rPr>
              <a:t>Le </a:t>
            </a:r>
            <a:r>
              <a:rPr lang="it-IT" sz="3600" b="1" dirty="0">
                <a:solidFill>
                  <a:srgbClr val="0B1DB1"/>
                </a:solidFill>
                <a:highlight>
                  <a:srgbClr val="FFFF00"/>
                </a:highlight>
                <a:latin typeface="Arial" panose="020B0604020202020204" pitchFamily="34" charset="0"/>
                <a:cs typeface="Arial" panose="020B0604020202020204" pitchFamily="34" charset="0"/>
              </a:rPr>
              <a:t>leggi provinciali vigenti sono </a:t>
            </a:r>
            <a:r>
              <a:rPr lang="it-IT" sz="3600" b="1" u="sng" dirty="0">
                <a:solidFill>
                  <a:srgbClr val="0B1DB1"/>
                </a:solidFill>
                <a:highlight>
                  <a:srgbClr val="FFFF00"/>
                </a:highlight>
                <a:latin typeface="Arial" panose="020B0604020202020204" pitchFamily="34" charset="0"/>
                <a:cs typeface="Arial" panose="020B0604020202020204" pitchFamily="34" charset="0"/>
              </a:rPr>
              <a:t>coerenti con le norme europee e statali</a:t>
            </a:r>
            <a:r>
              <a:rPr lang="it-IT" sz="3600" b="1" dirty="0">
                <a:solidFill>
                  <a:srgbClr val="0B1DB1"/>
                </a:solidFill>
                <a:highlight>
                  <a:srgbClr val="FFFF00"/>
                </a:highlight>
              </a:rPr>
              <a:t>, (</a:t>
            </a:r>
            <a:r>
              <a:rPr lang="it-IT" sz="3600" b="1" dirty="0">
                <a:solidFill>
                  <a:srgbClr val="171EB0"/>
                </a:solidFill>
                <a:highlight>
                  <a:srgbClr val="FFFF00"/>
                </a:highlight>
              </a:rPr>
              <a:t>art 117 </a:t>
            </a:r>
            <a:r>
              <a:rPr lang="it-IT" sz="3600" b="1" dirty="0" err="1">
                <a:solidFill>
                  <a:srgbClr val="171EB0"/>
                </a:solidFill>
                <a:highlight>
                  <a:srgbClr val="FFFF00"/>
                </a:highlight>
              </a:rPr>
              <a:t>Costituz</a:t>
            </a:r>
            <a:r>
              <a:rPr lang="it-IT" sz="3600" b="1" dirty="0">
                <a:solidFill>
                  <a:srgbClr val="171EB0"/>
                </a:solidFill>
                <a:highlight>
                  <a:srgbClr val="FFFF00"/>
                </a:highlight>
              </a:rPr>
              <a:t>. e Norme UE) </a:t>
            </a:r>
          </a:p>
          <a:p>
            <a:pPr marL="0" indent="0">
              <a:buNone/>
            </a:pPr>
            <a:endParaRPr lang="it-IT" sz="3600" b="1" dirty="0">
              <a:solidFill>
                <a:srgbClr val="171EB0"/>
              </a:solidFill>
              <a:highlight>
                <a:srgbClr val="FFFF00"/>
              </a:highlight>
            </a:endParaRPr>
          </a:p>
          <a:p>
            <a:r>
              <a:rPr lang="it-IT" sz="3600" dirty="0">
                <a:highlight>
                  <a:srgbClr val="FFFF00"/>
                </a:highlight>
              </a:rPr>
              <a:t>Fondamentale (sussidiarietà) il </a:t>
            </a:r>
            <a:r>
              <a:rPr lang="it-IT" sz="3600" b="1" u="sng" dirty="0">
                <a:solidFill>
                  <a:srgbClr val="C00000"/>
                </a:solidFill>
                <a:highlight>
                  <a:srgbClr val="FFFF00"/>
                </a:highlight>
                <a:latin typeface="Arial" panose="020B0604020202020204" pitchFamily="34" charset="0"/>
                <a:cs typeface="Arial" panose="020B0604020202020204" pitchFamily="34" charset="0"/>
              </a:rPr>
              <a:t>ruolo conferito agli Enti locali </a:t>
            </a:r>
            <a:r>
              <a:rPr lang="it-IT" sz="3600" b="1" dirty="0">
                <a:solidFill>
                  <a:srgbClr val="0B1DB1"/>
                </a:solidFill>
                <a:highlight>
                  <a:srgbClr val="FFFF00"/>
                </a:highlight>
              </a:rPr>
              <a:t>dal DPR n. 235/1977</a:t>
            </a:r>
            <a:r>
              <a:rPr lang="it-IT" sz="3600" dirty="0">
                <a:highlight>
                  <a:srgbClr val="FFFF00"/>
                </a:highlight>
              </a:rPr>
              <a:t>, sia per la </a:t>
            </a:r>
            <a:r>
              <a:rPr lang="it-IT" sz="3600" b="1" u="sng" dirty="0">
                <a:solidFill>
                  <a:srgbClr val="0B1DB1"/>
                </a:solidFill>
                <a:highlight>
                  <a:srgbClr val="FFFF00"/>
                </a:highlight>
              </a:rPr>
              <a:t>distribuzione, </a:t>
            </a:r>
            <a:r>
              <a:rPr lang="it-IT" sz="3600" dirty="0">
                <a:highlight>
                  <a:srgbClr val="FFFF00"/>
                </a:highlight>
              </a:rPr>
              <a:t>che per la </a:t>
            </a:r>
            <a:r>
              <a:rPr lang="it-IT" sz="3600" b="1" u="sng" dirty="0">
                <a:solidFill>
                  <a:srgbClr val="0B1DB1"/>
                </a:solidFill>
                <a:highlight>
                  <a:srgbClr val="FFFF00"/>
                </a:highlight>
              </a:rPr>
              <a:t>produzione</a:t>
            </a:r>
            <a:r>
              <a:rPr lang="it-IT" sz="3600" b="1" dirty="0">
                <a:solidFill>
                  <a:srgbClr val="0B1DB1"/>
                </a:solidFill>
                <a:highlight>
                  <a:srgbClr val="FFFF00"/>
                </a:highlight>
              </a:rPr>
              <a:t>…</a:t>
            </a:r>
            <a:r>
              <a:rPr lang="it-IT" sz="3600" dirty="0">
                <a:highlight>
                  <a:srgbClr val="FFFF00"/>
                </a:highlight>
              </a:rPr>
              <a:t> di energia elettrica, </a:t>
            </a:r>
          </a:p>
          <a:p>
            <a:endParaRPr lang="it-IT" sz="2000" b="1" dirty="0">
              <a:solidFill>
                <a:srgbClr val="171EB0"/>
              </a:solidFill>
              <a:highlight>
                <a:srgbClr val="FFFF00"/>
              </a:highlight>
            </a:endParaRPr>
          </a:p>
          <a:p>
            <a:r>
              <a:rPr lang="it-IT" sz="3600" b="1" u="sng" dirty="0">
                <a:solidFill>
                  <a:srgbClr val="0B1DB1"/>
                </a:solidFill>
                <a:highlight>
                  <a:srgbClr val="FFFF00"/>
                </a:highlight>
                <a:latin typeface="Calibri" panose="020F0502020204030204" pitchFamily="34" charset="0"/>
                <a:cs typeface="Calibri" panose="020F0502020204030204" pitchFamily="34" charset="0"/>
              </a:rPr>
              <a:t>Oggi, tra le questioni pendenti più importanti per la PAT:</a:t>
            </a:r>
            <a:r>
              <a:rPr lang="it-IT" sz="3600" b="1" dirty="0">
                <a:solidFill>
                  <a:srgbClr val="0B1DB1"/>
                </a:solidFill>
                <a:highlight>
                  <a:srgbClr val="FFFF00"/>
                </a:highlight>
              </a:rPr>
              <a:t> </a:t>
            </a:r>
            <a:r>
              <a:rPr lang="it-IT" sz="3600" b="1" u="sng" dirty="0">
                <a:solidFill>
                  <a:srgbClr val="0B1DB1"/>
                </a:solidFill>
                <a:highlight>
                  <a:srgbClr val="FFFF00"/>
                </a:highlight>
                <a:latin typeface="Calibri" panose="020F0502020204030204" pitchFamily="34" charset="0"/>
                <a:cs typeface="Calibri" panose="020F0502020204030204" pitchFamily="34" charset="0"/>
              </a:rPr>
              <a:t>come bilanciare i compositi divergenti interessi pubblici/generali in campo</a:t>
            </a:r>
          </a:p>
        </p:txBody>
      </p:sp>
    </p:spTree>
    <p:extLst>
      <p:ext uri="{BB962C8B-B14F-4D97-AF65-F5344CB8AC3E}">
        <p14:creationId xmlns:p14="http://schemas.microsoft.com/office/powerpoint/2010/main" val="1278736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5E450C2-B38A-8140-B468-7EC123A17A70}"/>
              </a:ext>
            </a:extLst>
          </p:cNvPr>
          <p:cNvSpPr>
            <a:spLocks noGrp="1"/>
          </p:cNvSpPr>
          <p:nvPr>
            <p:ph idx="1"/>
          </p:nvPr>
        </p:nvSpPr>
        <p:spPr>
          <a:xfrm>
            <a:off x="0" y="0"/>
            <a:ext cx="12192000" cy="6858000"/>
          </a:xfr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13500000" scaled="1"/>
            <a:tileRect/>
          </a:gradFill>
          <a:ln w="57150">
            <a:solidFill>
              <a:srgbClr val="0070C0"/>
            </a:solidFill>
          </a:ln>
        </p:spPr>
        <p:style>
          <a:lnRef idx="1">
            <a:schemeClr val="accent4"/>
          </a:lnRef>
          <a:fillRef idx="2">
            <a:schemeClr val="accent4"/>
          </a:fillRef>
          <a:effectRef idx="1">
            <a:schemeClr val="accent4"/>
          </a:effectRef>
          <a:fontRef idx="minor">
            <a:schemeClr val="dk1"/>
          </a:fontRef>
        </p:style>
        <p:txBody>
          <a:bodyPr>
            <a:normAutofit lnSpcReduction="10000"/>
          </a:bodyPr>
          <a:lstStyle/>
          <a:p>
            <a:endParaRPr lang="it-IT" sz="1300" b="1" dirty="0">
              <a:solidFill>
                <a:srgbClr val="7030A0"/>
              </a:solidFill>
              <a:latin typeface="+mj-lt"/>
            </a:endParaRPr>
          </a:p>
          <a:p>
            <a:r>
              <a:rPr lang="it-IT" sz="3000" b="1" dirty="0">
                <a:solidFill>
                  <a:srgbClr val="7030A0"/>
                </a:solidFill>
                <a:highlight>
                  <a:srgbClr val="FFFF00"/>
                </a:highlight>
                <a:latin typeface="+mj-lt"/>
              </a:rPr>
              <a:t>Si tratta </a:t>
            </a:r>
            <a:r>
              <a:rPr lang="it-IT" sz="3000" b="1" dirty="0">
                <a:highlight>
                  <a:srgbClr val="FFFF00"/>
                </a:highlight>
                <a:latin typeface="+mj-lt"/>
              </a:rPr>
              <a:t>di </a:t>
            </a:r>
            <a:r>
              <a:rPr lang="it-IT" sz="3000" b="1" dirty="0">
                <a:solidFill>
                  <a:srgbClr val="1522D0"/>
                </a:solidFill>
                <a:highlight>
                  <a:srgbClr val="FFFF00"/>
                </a:highlight>
                <a:latin typeface="+mj-lt"/>
              </a:rPr>
              <a:t>bilanciare</a:t>
            </a:r>
            <a:r>
              <a:rPr lang="it-IT" sz="3000" b="1" dirty="0">
                <a:highlight>
                  <a:srgbClr val="FFFF00"/>
                </a:highlight>
                <a:latin typeface="+mj-lt"/>
              </a:rPr>
              <a:t> le </a:t>
            </a:r>
            <a:r>
              <a:rPr lang="it-IT" sz="3000" b="1" dirty="0">
                <a:solidFill>
                  <a:srgbClr val="004AFF"/>
                </a:solidFill>
                <a:highlight>
                  <a:srgbClr val="FFFF00"/>
                </a:highlight>
                <a:latin typeface="+mj-lt"/>
              </a:rPr>
              <a:t>opportunità economiche</a:t>
            </a:r>
            <a:r>
              <a:rPr lang="it-IT" sz="3000" b="1" dirty="0">
                <a:highlight>
                  <a:srgbClr val="FFFF00"/>
                </a:highlight>
                <a:latin typeface="+mj-lt"/>
              </a:rPr>
              <a:t>, </a:t>
            </a:r>
            <a:r>
              <a:rPr lang="it-IT" sz="3000" b="1" dirty="0">
                <a:solidFill>
                  <a:srgbClr val="004AFF"/>
                </a:solidFill>
                <a:highlight>
                  <a:srgbClr val="FFFF00"/>
                </a:highlight>
                <a:latin typeface="+mj-lt"/>
              </a:rPr>
              <a:t>l’impatto territoriale</a:t>
            </a:r>
            <a:r>
              <a:rPr lang="it-IT" sz="3000" b="1" dirty="0">
                <a:highlight>
                  <a:srgbClr val="FFFF00"/>
                </a:highlight>
                <a:latin typeface="+mj-lt"/>
              </a:rPr>
              <a:t>, </a:t>
            </a:r>
            <a:r>
              <a:rPr lang="it-IT" sz="3000" b="1" dirty="0">
                <a:solidFill>
                  <a:srgbClr val="004AFF"/>
                </a:solidFill>
                <a:highlight>
                  <a:srgbClr val="FFFF00"/>
                </a:highlight>
                <a:latin typeface="+mj-lt"/>
              </a:rPr>
              <a:t>ambientale</a:t>
            </a:r>
            <a:r>
              <a:rPr lang="it-IT" sz="3000" b="1" dirty="0">
                <a:highlight>
                  <a:srgbClr val="FFFF00"/>
                </a:highlight>
                <a:latin typeface="+mj-lt"/>
              </a:rPr>
              <a:t>, e </a:t>
            </a:r>
            <a:r>
              <a:rPr lang="it-IT" sz="3000" b="1" dirty="0">
                <a:solidFill>
                  <a:srgbClr val="004AFF"/>
                </a:solidFill>
                <a:highlight>
                  <a:srgbClr val="FFFF00"/>
                </a:highlight>
                <a:latin typeface="+mj-lt"/>
              </a:rPr>
              <a:t>sociale</a:t>
            </a:r>
            <a:r>
              <a:rPr lang="it-IT" sz="3000" b="1" dirty="0">
                <a:latin typeface="+mj-lt"/>
              </a:rPr>
              <a:t> </a:t>
            </a:r>
            <a:r>
              <a:rPr lang="it-IT" sz="3000" b="1" dirty="0">
                <a:highlight>
                  <a:srgbClr val="FFFF00"/>
                </a:highlight>
                <a:latin typeface="+mj-lt"/>
              </a:rPr>
              <a:t>per la Comunità trentina, </a:t>
            </a:r>
            <a:r>
              <a:rPr lang="it-IT" sz="3000" b="1" dirty="0">
                <a:solidFill>
                  <a:schemeClr val="tx1">
                    <a:lumMod val="95000"/>
                    <a:lumOff val="5000"/>
                  </a:schemeClr>
                </a:solidFill>
                <a:highlight>
                  <a:srgbClr val="FFFF00"/>
                </a:highlight>
                <a:latin typeface="+mj-lt"/>
              </a:rPr>
              <a:t>derivanti dagli impianti</a:t>
            </a:r>
            <a:r>
              <a:rPr lang="it-IT" sz="3000" b="1" dirty="0">
                <a:solidFill>
                  <a:srgbClr val="1522D0"/>
                </a:solidFill>
                <a:highlight>
                  <a:srgbClr val="FFFF00"/>
                </a:highlight>
                <a:latin typeface="+mj-lt"/>
              </a:rPr>
              <a:t> </a:t>
            </a:r>
            <a:r>
              <a:rPr lang="it-IT" sz="3000" b="1" dirty="0">
                <a:solidFill>
                  <a:srgbClr val="FF0000"/>
                </a:solidFill>
                <a:highlight>
                  <a:srgbClr val="FFFF00"/>
                </a:highlight>
                <a:latin typeface="+mj-lt"/>
              </a:rPr>
              <a:t>per i prossimi 30-50 anni</a:t>
            </a:r>
          </a:p>
          <a:p>
            <a:r>
              <a:rPr lang="it-IT" sz="3000" b="1" dirty="0">
                <a:solidFill>
                  <a:srgbClr val="1522D0"/>
                </a:solidFill>
                <a:latin typeface="+mj-lt"/>
              </a:rPr>
              <a:t>Quindi </a:t>
            </a:r>
            <a:r>
              <a:rPr lang="it-IT" sz="3000" b="1" dirty="0">
                <a:solidFill>
                  <a:srgbClr val="1522D0"/>
                </a:solidFill>
                <a:highlight>
                  <a:srgbClr val="FFFF00"/>
                </a:highlight>
                <a:latin typeface="+mj-lt"/>
              </a:rPr>
              <a:t>DEFINIRE</a:t>
            </a:r>
            <a:r>
              <a:rPr lang="it-IT" sz="3000" b="1" dirty="0">
                <a:solidFill>
                  <a:schemeClr val="tx1"/>
                </a:solidFill>
                <a:latin typeface="+mj-lt"/>
              </a:rPr>
              <a:t> per ogni concessione e per </a:t>
            </a:r>
            <a:r>
              <a:rPr lang="it-IT" sz="3000" b="1" dirty="0">
                <a:solidFill>
                  <a:srgbClr val="1522D0"/>
                </a:solidFill>
                <a:latin typeface="+mj-lt"/>
              </a:rPr>
              <a:t>tutto il periodo temporale di riferimento: </a:t>
            </a:r>
            <a:r>
              <a:rPr lang="it-IT" sz="3500" b="1" dirty="0">
                <a:solidFill>
                  <a:srgbClr val="1522D0"/>
                </a:solidFill>
                <a:latin typeface="+mj-lt"/>
              </a:rPr>
              <a:t>il </a:t>
            </a:r>
            <a:r>
              <a:rPr lang="it-IT" sz="3500" b="1" u="sng" dirty="0">
                <a:solidFill>
                  <a:srgbClr val="1522D0"/>
                </a:solidFill>
                <a:highlight>
                  <a:srgbClr val="FFFF00"/>
                </a:highlight>
                <a:latin typeface="Calibri" panose="020F0502020204030204" pitchFamily="34" charset="0"/>
                <a:cs typeface="Calibri" panose="020F0502020204030204" pitchFamily="34" charset="0"/>
              </a:rPr>
              <a:t>PROGRAMMA di INVESTIMENTI</a:t>
            </a:r>
            <a:r>
              <a:rPr lang="it-IT" sz="3000" b="1" dirty="0">
                <a:solidFill>
                  <a:srgbClr val="1522D0"/>
                </a:solidFill>
                <a:latin typeface="+mj-lt"/>
              </a:rPr>
              <a:t>, </a:t>
            </a:r>
            <a:r>
              <a:rPr lang="it-IT" sz="3500" b="1" dirty="0">
                <a:solidFill>
                  <a:srgbClr val="1522D0"/>
                </a:solidFill>
                <a:highlight>
                  <a:srgbClr val="FFFF00"/>
                </a:highlight>
                <a:latin typeface="+mj-lt"/>
              </a:rPr>
              <a:t>i </a:t>
            </a:r>
            <a:r>
              <a:rPr lang="it-IT" sz="3500" b="1" u="sng" dirty="0">
                <a:solidFill>
                  <a:srgbClr val="1522D0"/>
                </a:solidFill>
                <a:highlight>
                  <a:srgbClr val="FFFF00"/>
                </a:highlight>
                <a:latin typeface="Calibri" panose="020F0502020204030204" pitchFamily="34" charset="0"/>
                <a:cs typeface="Calibri" panose="020F0502020204030204" pitchFamily="34" charset="0"/>
              </a:rPr>
              <a:t>CONTENUT</a:t>
            </a:r>
            <a:r>
              <a:rPr lang="it-IT" sz="3500" b="1" dirty="0">
                <a:solidFill>
                  <a:srgbClr val="1522D0"/>
                </a:solidFill>
                <a:highlight>
                  <a:srgbClr val="FFFF00"/>
                </a:highlight>
                <a:latin typeface="+mj-lt"/>
              </a:rPr>
              <a:t>I </a:t>
            </a:r>
            <a:r>
              <a:rPr lang="it-IT" sz="3000" b="1" i="1" dirty="0">
                <a:solidFill>
                  <a:schemeClr val="tx1"/>
                </a:solidFill>
                <a:latin typeface="+mj-lt"/>
              </a:rPr>
              <a:t>(durata, quantità H2O, obblighi, limitazioni, oneri finanziari e di cessione energia, </a:t>
            </a:r>
            <a:r>
              <a:rPr lang="it-IT" sz="3000" b="1" dirty="0">
                <a:solidFill>
                  <a:srgbClr val="1522D0"/>
                </a:solidFill>
                <a:latin typeface="+mj-lt"/>
              </a:rPr>
              <a:t>ULTERIORI </a:t>
            </a:r>
            <a:r>
              <a:rPr lang="it-IT" sz="3000" b="1" u="sng" dirty="0">
                <a:solidFill>
                  <a:srgbClr val="1522D0"/>
                </a:solidFill>
                <a:latin typeface="Calibri" panose="020F0502020204030204" pitchFamily="34" charset="0"/>
                <a:cs typeface="Calibri" panose="020F0502020204030204" pitchFamily="34" charset="0"/>
              </a:rPr>
              <a:t>OBBLIGHI E LIMITI </a:t>
            </a:r>
            <a:r>
              <a:rPr lang="it-IT" sz="3000" b="1" u="sng" dirty="0">
                <a:solidFill>
                  <a:schemeClr val="tx1"/>
                </a:solidFill>
                <a:latin typeface="Calibri" panose="020F0502020204030204" pitchFamily="34" charset="0"/>
                <a:cs typeface="Calibri" panose="020F0502020204030204" pitchFamily="34" charset="0"/>
              </a:rPr>
              <a:t>su</a:t>
            </a:r>
            <a:r>
              <a:rPr lang="it-IT" sz="3000" b="1" dirty="0">
                <a:solidFill>
                  <a:schemeClr val="tx1"/>
                </a:solidFill>
                <a:latin typeface="+mj-lt"/>
              </a:rPr>
              <a:t>:</a:t>
            </a:r>
          </a:p>
          <a:p>
            <a:endParaRPr lang="it-IT" sz="400" b="1" dirty="0">
              <a:latin typeface="+mj-lt"/>
            </a:endParaRPr>
          </a:p>
          <a:p>
            <a:pPr marL="763588" lvl="0" indent="-455613">
              <a:buFont typeface="Wingdings" pitchFamily="2" charset="2"/>
              <a:buChar char="Ø"/>
            </a:pPr>
            <a:r>
              <a:rPr lang="it-IT" sz="3500" b="1" dirty="0">
                <a:solidFill>
                  <a:srgbClr val="0E36B5"/>
                </a:solidFill>
                <a:highlight>
                  <a:srgbClr val="FFFF00"/>
                </a:highlight>
              </a:rPr>
              <a:t>ambiente, paesaggio, suolo e sottosuolo, fauna, flora</a:t>
            </a:r>
          </a:p>
          <a:p>
            <a:pPr marL="763588" lvl="0" indent="-455613">
              <a:buFont typeface="Wingdings" pitchFamily="2" charset="2"/>
              <a:buChar char="Ø"/>
            </a:pPr>
            <a:r>
              <a:rPr lang="it-IT" sz="3500" b="1" dirty="0">
                <a:solidFill>
                  <a:srgbClr val="0E36B5"/>
                </a:solidFill>
                <a:highlight>
                  <a:srgbClr val="FFFF00"/>
                </a:highlight>
              </a:rPr>
              <a:t>governo del territorio, anche in termini di sicurezza delle persone e delle cose (protezione civile)</a:t>
            </a:r>
          </a:p>
          <a:p>
            <a:pPr marL="763588" lvl="0" indent="-455613">
              <a:buFont typeface="Wingdings" pitchFamily="2" charset="2"/>
              <a:buChar char="Ø"/>
            </a:pPr>
            <a:r>
              <a:rPr lang="it-IT" sz="3500" b="1" dirty="0">
                <a:solidFill>
                  <a:srgbClr val="0E36B5"/>
                </a:solidFill>
                <a:highlight>
                  <a:srgbClr val="FFFF00"/>
                </a:highlight>
              </a:rPr>
              <a:t>obiettivi per lo sviluppo economico e sociale, per le attività produttive e per i servizi pubblici</a:t>
            </a:r>
          </a:p>
          <a:p>
            <a:pPr marL="763588" lvl="0" indent="-455613">
              <a:buFont typeface="Wingdings" pitchFamily="2" charset="2"/>
              <a:buChar char="Ø"/>
            </a:pPr>
            <a:r>
              <a:rPr lang="it-IT" sz="3500" b="1" dirty="0">
                <a:solidFill>
                  <a:srgbClr val="0E36B5"/>
                </a:solidFill>
                <a:highlight>
                  <a:srgbClr val="FFFF00"/>
                </a:highlight>
              </a:rPr>
              <a:t>Ciclo dell’acqua e Utilizzo dell’acqua come alimento</a:t>
            </a:r>
          </a:p>
        </p:txBody>
      </p:sp>
      <p:sp>
        <p:nvSpPr>
          <p:cNvPr id="2" name="Segnaposto numero diapositiva 1">
            <a:extLst>
              <a:ext uri="{FF2B5EF4-FFF2-40B4-BE49-F238E27FC236}">
                <a16:creationId xmlns:a16="http://schemas.microsoft.com/office/drawing/2014/main" id="{0B6760C4-A932-1F1A-977E-B6D36FED2816}"/>
              </a:ext>
            </a:extLst>
          </p:cNvPr>
          <p:cNvSpPr>
            <a:spLocks noGrp="1"/>
          </p:cNvSpPr>
          <p:nvPr>
            <p:ph type="sldNum" sz="quarter" idx="12"/>
          </p:nvPr>
        </p:nvSpPr>
        <p:spPr/>
        <p:txBody>
          <a:bodyPr/>
          <a:lstStyle/>
          <a:p>
            <a:fld id="{29BD1583-DE5D-7643-801D-ADC4E1756D3A}" type="slidenum">
              <a:rPr lang="it-IT" smtClean="0"/>
              <a:t>15</a:t>
            </a:fld>
            <a:endParaRPr lang="it-IT" dirty="0"/>
          </a:p>
        </p:txBody>
      </p:sp>
    </p:spTree>
    <p:extLst>
      <p:ext uri="{BB962C8B-B14F-4D97-AF65-F5344CB8AC3E}">
        <p14:creationId xmlns:p14="http://schemas.microsoft.com/office/powerpoint/2010/main" val="3763881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CB365E5-FBC6-6544-BB18-6DF01981B36A}"/>
              </a:ext>
            </a:extLst>
          </p:cNvPr>
          <p:cNvSpPr>
            <a:spLocks noGrp="1" noChangeArrowheads="1"/>
          </p:cNvSpPr>
          <p:nvPr>
            <p:ph type="sldNum" sz="quarter" idx="12"/>
          </p:nvPr>
        </p:nvSpPr>
        <p:spPr/>
        <p:txBody>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chemeClr val="bg1"/>
                </a:solidFill>
                <a:latin typeface="Calibri" panose="020F0502020204030204" pitchFamily="34" charset="0"/>
                <a:ea typeface="Microsoft YaHei" panose="020B0503020204020204" pitchFamily="34" charset="-122"/>
              </a:defRPr>
            </a:lvl9pPr>
          </a:lstStyle>
          <a:p>
            <a:fld id="{7EFCDB2C-75CD-D14B-B767-F9F0416DFC5E}" type="slidenum">
              <a:rPr lang="it-IT" altLang="it-IT" sz="1800">
                <a:solidFill>
                  <a:srgbClr val="000000"/>
                </a:solidFill>
              </a:rPr>
              <a:pPr/>
              <a:t>16</a:t>
            </a:fld>
            <a:endParaRPr lang="it-IT" altLang="it-IT" sz="1800">
              <a:solidFill>
                <a:srgbClr val="000000"/>
              </a:solidFill>
            </a:endParaRPr>
          </a:p>
        </p:txBody>
      </p:sp>
      <p:sp>
        <p:nvSpPr>
          <p:cNvPr id="22530" name="AutoShape 2" descr="GDI_Attuali.jpeg">
            <a:extLst>
              <a:ext uri="{FF2B5EF4-FFF2-40B4-BE49-F238E27FC236}">
                <a16:creationId xmlns:a16="http://schemas.microsoft.com/office/drawing/2014/main" id="{99A6719A-BC0A-1AD3-BE1E-AED633E72751}"/>
              </a:ext>
            </a:extLst>
          </p:cNvPr>
          <p:cNvSpPr>
            <a:spLocks noChangeAspect="1" noChangeArrowheads="1"/>
          </p:cNvSpPr>
          <p:nvPr/>
        </p:nvSpPr>
        <p:spPr bwMode="auto">
          <a:xfrm>
            <a:off x="5942806"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it-IT" altLang="it-IT"/>
          </a:p>
        </p:txBody>
      </p:sp>
      <p:sp>
        <p:nvSpPr>
          <p:cNvPr id="22531" name="AutoShape 3" descr="GDI_Attuali.jpeg">
            <a:extLst>
              <a:ext uri="{FF2B5EF4-FFF2-40B4-BE49-F238E27FC236}">
                <a16:creationId xmlns:a16="http://schemas.microsoft.com/office/drawing/2014/main" id="{1B03F664-27CE-D2AA-68CC-8023495A8D2D}"/>
              </a:ext>
            </a:extLst>
          </p:cNvPr>
          <p:cNvSpPr>
            <a:spLocks noChangeAspect="1" noChangeArrowheads="1"/>
          </p:cNvSpPr>
          <p:nvPr/>
        </p:nvSpPr>
        <p:spPr bwMode="auto">
          <a:xfrm>
            <a:off x="5942806"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it-IT" altLang="it-IT"/>
          </a:p>
        </p:txBody>
      </p:sp>
      <p:pic>
        <p:nvPicPr>
          <p:cNvPr id="22532" name="Picture 4" descr="GDI_Attuali">
            <a:extLst>
              <a:ext uri="{FF2B5EF4-FFF2-40B4-BE49-F238E27FC236}">
                <a16:creationId xmlns:a16="http://schemas.microsoft.com/office/drawing/2014/main" id="{F128387B-E771-5EBC-2081-3834F2C12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05" t="2382" r="4378" b="1428"/>
          <a:stretch>
            <a:fillRect/>
          </a:stretch>
        </p:blipFill>
        <p:spPr bwMode="auto">
          <a:xfrm>
            <a:off x="3345056" y="523197"/>
            <a:ext cx="8542143" cy="6003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3749" name="Rectangle 5">
            <a:extLst>
              <a:ext uri="{FF2B5EF4-FFF2-40B4-BE49-F238E27FC236}">
                <a16:creationId xmlns:a16="http://schemas.microsoft.com/office/drawing/2014/main" id="{A0B23747-53D8-B147-89C4-B46BD9C7040F}"/>
              </a:ext>
            </a:extLst>
          </p:cNvPr>
          <p:cNvSpPr>
            <a:spLocks noChangeArrowheads="1"/>
          </p:cNvSpPr>
          <p:nvPr/>
        </p:nvSpPr>
        <p:spPr bwMode="auto">
          <a:xfrm>
            <a:off x="1387928" y="0"/>
            <a:ext cx="9965872" cy="523198"/>
          </a:xfrm>
          <a:prstGeom prst="rect">
            <a:avLst/>
          </a:prstGeom>
          <a:noFill/>
          <a:ln>
            <a:noFill/>
          </a:ln>
          <a:effectLst/>
          <a:extLst>
            <a:ext uri="{909E8E84-426E-40DD-AFC4-6F175D3DCCD1}">
              <a14:hiddenFill xmlns:a14="http://schemas.microsoft.com/office/drawing/2010/main">
                <a:solidFill>
                  <a:schemeClr val="accent2"/>
                </a:solidFill>
              </a14:hiddenFill>
            </a:ext>
            <a:ext uri="{91240B29-F687-4F45-9708-019B960494DF}">
              <a14:hiddenLine xmlns:a14="http://schemas.microsoft.com/office/drawing/2010/main" w="9525" algn="ctr">
                <a:solidFill>
                  <a:srgbClr val="3333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18" tIns="45709" rIns="91418" bIns="45709">
            <a:spAutoFit/>
          </a:bodyPr>
          <a:lstStyle>
            <a:lvl1pPr>
              <a:lnSpc>
                <a:spcPct val="93000"/>
              </a:lnSpc>
              <a:spcBef>
                <a:spcPts val="1413"/>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a:lnSpc>
                <a:spcPct val="93000"/>
              </a:lnSpc>
              <a:spcBef>
                <a:spcPts val="563"/>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25146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29718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34290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3886200" indent="-228600" algn="ctr" defTabSz="449263"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a:lnSpc>
                <a:spcPct val="100000"/>
              </a:lnSpc>
              <a:spcBef>
                <a:spcPct val="0"/>
              </a:spcBef>
              <a:buClrTx/>
              <a:buSzTx/>
              <a:buFontTx/>
              <a:buNone/>
              <a:defRPr/>
            </a:pPr>
            <a:r>
              <a:rPr kumimoji="1" lang="it-IT" altLang="it-IT" sz="2800" b="1" dirty="0">
                <a:solidFill>
                  <a:srgbClr val="9933FF"/>
                </a:solidFill>
                <a:effectLst>
                  <a:outerShdw blurRad="38100" dist="38100" dir="2700000" algn="tl">
                    <a:srgbClr val="C0C0C0"/>
                  </a:outerShdw>
                </a:effectLst>
              </a:rPr>
              <a:t>QUINDI, QUALI CONCESSIONI IN FUTURO?</a:t>
            </a:r>
          </a:p>
        </p:txBody>
      </p:sp>
      <p:sp>
        <p:nvSpPr>
          <p:cNvPr id="2" name="CasellaDiTesto 1">
            <a:extLst>
              <a:ext uri="{FF2B5EF4-FFF2-40B4-BE49-F238E27FC236}">
                <a16:creationId xmlns:a16="http://schemas.microsoft.com/office/drawing/2014/main" id="{9F71BC99-01BD-3D0C-43EB-26EF491A9E98}"/>
              </a:ext>
            </a:extLst>
          </p:cNvPr>
          <p:cNvSpPr txBox="1"/>
          <p:nvPr/>
        </p:nvSpPr>
        <p:spPr>
          <a:xfrm>
            <a:off x="0" y="661818"/>
            <a:ext cx="3107872" cy="5940088"/>
          </a:xfrm>
          <a:prstGeom prst="rect">
            <a:avLst/>
          </a:prstGeom>
          <a:noFill/>
        </p:spPr>
        <p:txBody>
          <a:bodyPr wrap="square" rtlCol="0">
            <a:spAutoFit/>
          </a:bodyPr>
          <a:lstStyle/>
          <a:p>
            <a:endParaRPr lang="it-IT" sz="1100" b="1" dirty="0">
              <a:solidFill>
                <a:srgbClr val="171EB0"/>
              </a:solidFill>
            </a:endParaRPr>
          </a:p>
          <a:p>
            <a:r>
              <a:rPr lang="it-IT" b="1" dirty="0">
                <a:solidFill>
                  <a:srgbClr val="C00000"/>
                </a:solidFill>
                <a:highlight>
                  <a:srgbClr val="FFFF00"/>
                </a:highlight>
              </a:rPr>
              <a:t>1] COME CONSIDERARE LE CONCESSIONI?</a:t>
            </a:r>
          </a:p>
          <a:p>
            <a:endParaRPr lang="it-IT" sz="600" b="1" dirty="0"/>
          </a:p>
          <a:p>
            <a:pPr marL="273050"/>
            <a:r>
              <a:rPr lang="it-IT" sz="2000" b="1" dirty="0">
                <a:solidFill>
                  <a:srgbClr val="171EB0"/>
                </a:solidFill>
              </a:rPr>
              <a:t>a) un insieme unico</a:t>
            </a:r>
          </a:p>
          <a:p>
            <a:pPr marL="273050"/>
            <a:r>
              <a:rPr lang="it-IT" sz="2000" b="1" dirty="0">
                <a:solidFill>
                  <a:srgbClr val="171EB0"/>
                </a:solidFill>
              </a:rPr>
              <a:t>b) Per sotto-bacini:</a:t>
            </a:r>
          </a:p>
          <a:p>
            <a:pPr marL="273050"/>
            <a:r>
              <a:rPr lang="it-IT" sz="2000" b="1" dirty="0">
                <a:solidFill>
                  <a:srgbClr val="171EB0"/>
                </a:solidFill>
              </a:rPr>
              <a:t>Noce-Sarca-Avisio-Chiese-Adige-Brenta..</a:t>
            </a:r>
          </a:p>
          <a:p>
            <a:pPr marL="273050"/>
            <a:r>
              <a:rPr lang="it-IT" sz="2000" b="1" dirty="0">
                <a:solidFill>
                  <a:srgbClr val="171EB0"/>
                </a:solidFill>
              </a:rPr>
              <a:t>c) loro combinazioni, in base alle caratteristiche</a:t>
            </a:r>
          </a:p>
          <a:p>
            <a:pPr marL="273050"/>
            <a:r>
              <a:rPr lang="it-IT" sz="500" b="1" dirty="0">
                <a:solidFill>
                  <a:srgbClr val="171EB0"/>
                </a:solidFill>
              </a:rPr>
              <a:t>.</a:t>
            </a:r>
            <a:r>
              <a:rPr lang="it-IT" sz="900" b="1" dirty="0">
                <a:solidFill>
                  <a:srgbClr val="171EB0"/>
                </a:solidFill>
              </a:rPr>
              <a:t> </a:t>
            </a:r>
          </a:p>
          <a:p>
            <a:r>
              <a:rPr lang="it-IT" b="1" dirty="0">
                <a:solidFill>
                  <a:srgbClr val="FF0000"/>
                </a:solidFill>
                <a:highlight>
                  <a:srgbClr val="FFFF00"/>
                </a:highlight>
              </a:rPr>
              <a:t>2] </a:t>
            </a:r>
            <a:r>
              <a:rPr lang="it-IT" b="1" dirty="0">
                <a:solidFill>
                  <a:srgbClr val="C00000"/>
                </a:solidFill>
                <a:highlight>
                  <a:srgbClr val="FFFF00"/>
                </a:highlight>
              </a:rPr>
              <a:t>MA COMUNQUE DA VALUTARE UNA PER UNA</a:t>
            </a:r>
            <a:r>
              <a:rPr lang="it-IT" b="1" dirty="0">
                <a:solidFill>
                  <a:srgbClr val="FF0000"/>
                </a:solidFill>
                <a:highlight>
                  <a:srgbClr val="FFFF00"/>
                </a:highlight>
              </a:rPr>
              <a:t>, </a:t>
            </a:r>
            <a:r>
              <a:rPr lang="it-IT" sz="2000" b="1" dirty="0">
                <a:solidFill>
                  <a:srgbClr val="171EB0"/>
                </a:solidFill>
              </a:rPr>
              <a:t>al fine di individuare la sussistenza delle motivazioni di pubblico interesse, anche modificate, </a:t>
            </a:r>
            <a:r>
              <a:rPr lang="it-IT" sz="2000" b="1" dirty="0">
                <a:solidFill>
                  <a:srgbClr val="FF0000"/>
                </a:solidFill>
              </a:rPr>
              <a:t>ovvero una diversa destinazione</a:t>
            </a:r>
          </a:p>
          <a:p>
            <a:r>
              <a:rPr lang="it-IT" sz="2000" b="1" dirty="0">
                <a:solidFill>
                  <a:srgbClr val="FF0000"/>
                </a:solidFill>
              </a:rPr>
              <a:t> prioritaria dell’acqua</a:t>
            </a:r>
            <a:r>
              <a:rPr lang="it-IT" sz="2000" b="1" dirty="0">
                <a:solidFill>
                  <a:srgbClr val="171EB0"/>
                </a:solidFill>
              </a:rPr>
              <a:t>.</a:t>
            </a:r>
            <a:endParaRPr lang="it-IT" dirty="0">
              <a:solidFill>
                <a:srgbClr val="171EB0"/>
              </a:solidFill>
            </a:endParaRPr>
          </a:p>
        </p:txBody>
      </p:sp>
    </p:spTree>
    <p:extLst>
      <p:ext uri="{BB962C8B-B14F-4D97-AF65-F5344CB8AC3E}">
        <p14:creationId xmlns:p14="http://schemas.microsoft.com/office/powerpoint/2010/main" val="423475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7DDE2E-184F-4DFB-2989-5F5083759847}"/>
              </a:ext>
            </a:extLst>
          </p:cNvPr>
          <p:cNvSpPr>
            <a:spLocks noGrp="1"/>
          </p:cNvSpPr>
          <p:nvPr>
            <p:ph type="title"/>
          </p:nvPr>
        </p:nvSpPr>
        <p:spPr>
          <a:xfrm>
            <a:off x="-1" y="1"/>
            <a:ext cx="12079705" cy="850231"/>
          </a:xfrm>
          <a:solidFill>
            <a:schemeClr val="tx2">
              <a:lumMod val="10000"/>
              <a:lumOff val="90000"/>
            </a:schemeClr>
          </a:solidFill>
        </p:spPr>
        <p:txBody>
          <a:bodyPr>
            <a:normAutofit/>
          </a:bodyPr>
          <a:lstStyle/>
          <a:p>
            <a:r>
              <a:rPr lang="it-IT" sz="2400" dirty="0"/>
              <a:t>PER IL RINNOVO DELLE CONCESSIONI, QUALUNQUE SIA IL MODELLO SCELTO DOVRANNO ESSERE STABILITI (art 12 d lgs 79, ma deducibile parimenti dai criteri assegnazione LP 4/1998)</a:t>
            </a:r>
          </a:p>
        </p:txBody>
      </p:sp>
      <p:sp>
        <p:nvSpPr>
          <p:cNvPr id="3" name="Segnaposto contenuto 2">
            <a:extLst>
              <a:ext uri="{FF2B5EF4-FFF2-40B4-BE49-F238E27FC236}">
                <a16:creationId xmlns:a16="http://schemas.microsoft.com/office/drawing/2014/main" id="{30B39174-505E-C501-10E2-9CABDBDB1100}"/>
              </a:ext>
            </a:extLst>
          </p:cNvPr>
          <p:cNvSpPr>
            <a:spLocks noGrp="1"/>
          </p:cNvSpPr>
          <p:nvPr>
            <p:ph idx="1"/>
          </p:nvPr>
        </p:nvSpPr>
        <p:spPr>
          <a:xfrm>
            <a:off x="-1" y="850232"/>
            <a:ext cx="12192001" cy="6007768"/>
          </a:xfrm>
          <a:solidFill>
            <a:srgbClr val="DDDEB2"/>
          </a:solidFill>
        </p:spPr>
        <p:txBody>
          <a:bodyPr>
            <a:normAutofit/>
          </a:bodyPr>
          <a:lstStyle/>
          <a:p>
            <a:r>
              <a:rPr lang="it-IT" sz="3100" b="1" dirty="0">
                <a:solidFill>
                  <a:srgbClr val="1522D0"/>
                </a:solidFill>
              </a:rPr>
              <a:t>i </a:t>
            </a:r>
            <a:r>
              <a:rPr lang="it-IT" sz="3100" b="1" u="sng" dirty="0">
                <a:solidFill>
                  <a:srgbClr val="1522D0"/>
                </a:solidFill>
                <a:latin typeface="Arial" panose="020B0604020202020204" pitchFamily="34" charset="0"/>
                <a:cs typeface="Arial" panose="020B0604020202020204" pitchFamily="34" charset="0"/>
              </a:rPr>
              <a:t>miglioramenti minimi da assicurare in termini energetici</a:t>
            </a:r>
            <a:r>
              <a:rPr lang="it-IT" sz="3100" b="1" dirty="0">
                <a:solidFill>
                  <a:srgbClr val="1522D0"/>
                </a:solidFill>
              </a:rPr>
              <a:t>, di potenza di generazione e di producibilità da raggiungere nel complesso delle opere di derivazione, adduzione, regolazione e </a:t>
            </a:r>
            <a:r>
              <a:rPr lang="it-IT" sz="3100" dirty="0">
                <a:solidFill>
                  <a:srgbClr val="1522D0"/>
                </a:solidFill>
                <a:latin typeface="Calibri" panose="020F0502020204030204" pitchFamily="34" charset="0"/>
                <a:cs typeface="Calibri" panose="020F0502020204030204" pitchFamily="34" charset="0"/>
              </a:rPr>
              <a:t>condotta</a:t>
            </a:r>
            <a:r>
              <a:rPr lang="it-IT" sz="3100" b="1" dirty="0">
                <a:solidFill>
                  <a:srgbClr val="1522D0"/>
                </a:solidFill>
              </a:rPr>
              <a:t> dell'acqua e degli impianti di generazione, trasformazione e connessione elettrica</a:t>
            </a:r>
            <a:endParaRPr lang="it-IT" sz="1400" dirty="0"/>
          </a:p>
          <a:p>
            <a:r>
              <a:rPr lang="it-IT" sz="3100" dirty="0"/>
              <a:t> </a:t>
            </a:r>
            <a:r>
              <a:rPr lang="it-IT" sz="3100" b="1" dirty="0">
                <a:solidFill>
                  <a:srgbClr val="1522D0"/>
                </a:solidFill>
              </a:rPr>
              <a:t>i </a:t>
            </a:r>
            <a:r>
              <a:rPr lang="it-IT" sz="3100" b="1" u="sng" dirty="0">
                <a:solidFill>
                  <a:srgbClr val="1522D0"/>
                </a:solidFill>
                <a:latin typeface="Arial" panose="020B0604020202020204" pitchFamily="34" charset="0"/>
                <a:cs typeface="Arial" panose="020B0604020202020204" pitchFamily="34" charset="0"/>
              </a:rPr>
              <a:t>livelli minimi in termini di miglioramento e risanamento ambientale </a:t>
            </a:r>
            <a:r>
              <a:rPr lang="it-IT" sz="3100" b="1" dirty="0">
                <a:solidFill>
                  <a:srgbClr val="1522D0"/>
                </a:solidFill>
              </a:rPr>
              <a:t>del bacino idrografico di pertinenza, in coerenza con gli strumenti di pianificazione PGUAP e a scala di distretto idrografico Alpi Orientali </a:t>
            </a:r>
            <a:r>
              <a:rPr lang="it-IT" sz="3100" dirty="0">
                <a:solidFill>
                  <a:srgbClr val="1522D0"/>
                </a:solidFill>
              </a:rPr>
              <a:t>(direttiva 2000/60/CE)</a:t>
            </a:r>
            <a:endParaRPr lang="it-IT" sz="1400" dirty="0">
              <a:solidFill>
                <a:srgbClr val="1522D0"/>
              </a:solidFill>
            </a:endParaRPr>
          </a:p>
          <a:p>
            <a:r>
              <a:rPr lang="it-IT" sz="3100" b="1" u="sng" dirty="0">
                <a:solidFill>
                  <a:srgbClr val="1522D0"/>
                </a:solidFill>
              </a:rPr>
              <a:t>le misure di </a:t>
            </a:r>
            <a:r>
              <a:rPr lang="it-IT" sz="3100" b="1" u="sng" dirty="0">
                <a:solidFill>
                  <a:srgbClr val="1522D0"/>
                </a:solidFill>
                <a:latin typeface="Calibri" panose="020F0502020204030204" pitchFamily="34" charset="0"/>
                <a:cs typeface="Calibri" panose="020F0502020204030204" pitchFamily="34" charset="0"/>
              </a:rPr>
              <a:t>compensazione ambientale e territoriale</a:t>
            </a:r>
            <a:r>
              <a:rPr lang="it-IT" sz="3100" b="1" dirty="0">
                <a:solidFill>
                  <a:srgbClr val="1522D0"/>
                </a:solidFill>
              </a:rPr>
              <a:t>, </a:t>
            </a:r>
            <a:r>
              <a:rPr lang="it-IT" sz="3100" b="1" dirty="0">
                <a:solidFill>
                  <a:srgbClr val="1522D0"/>
                </a:solidFill>
                <a:latin typeface="Calibri" panose="020F0502020204030204" pitchFamily="34" charset="0"/>
                <a:cs typeface="Calibri" panose="020F0502020204030204" pitchFamily="34" charset="0"/>
              </a:rPr>
              <a:t>a</a:t>
            </a:r>
            <a:r>
              <a:rPr lang="it-IT" sz="3100" b="1" u="sng" dirty="0">
                <a:solidFill>
                  <a:srgbClr val="1522D0"/>
                </a:solidFill>
                <a:latin typeface="Calibri" panose="020F0502020204030204" pitchFamily="34" charset="0"/>
                <a:cs typeface="Calibri" panose="020F0502020204030204" pitchFamily="34" charset="0"/>
              </a:rPr>
              <a:t>nche</a:t>
            </a:r>
            <a:r>
              <a:rPr lang="it-IT" sz="3100" b="1" dirty="0">
                <a:solidFill>
                  <a:srgbClr val="1522D0"/>
                </a:solidFill>
                <a:latin typeface="Calibri" panose="020F0502020204030204" pitchFamily="34" charset="0"/>
                <a:cs typeface="Calibri" panose="020F0502020204030204" pitchFamily="34" charset="0"/>
              </a:rPr>
              <a:t> a </a:t>
            </a:r>
            <a:r>
              <a:rPr lang="it-IT" sz="3100" b="1" u="sng" dirty="0">
                <a:solidFill>
                  <a:srgbClr val="1522D0"/>
                </a:solidFill>
                <a:latin typeface="Arial" panose="020B0604020202020204" pitchFamily="34" charset="0"/>
                <a:cs typeface="Arial" panose="020B0604020202020204" pitchFamily="34" charset="0"/>
              </a:rPr>
              <a:t>carattere finanziario</a:t>
            </a:r>
            <a:r>
              <a:rPr lang="it-IT" sz="3100" b="1" dirty="0">
                <a:solidFill>
                  <a:srgbClr val="1522D0"/>
                </a:solidFill>
              </a:rPr>
              <a:t>, da destinare ai territori dei comuni interessati dalla presenza delle opere idrauliche garantendo l'equilibrio economico finanziario del progetto di concessione.</a:t>
            </a:r>
          </a:p>
          <a:p>
            <a:endParaRPr lang="it-IT" dirty="0"/>
          </a:p>
          <a:p>
            <a:endParaRPr lang="it-IT" dirty="0"/>
          </a:p>
        </p:txBody>
      </p:sp>
    </p:spTree>
    <p:extLst>
      <p:ext uri="{BB962C8B-B14F-4D97-AF65-F5344CB8AC3E}">
        <p14:creationId xmlns:p14="http://schemas.microsoft.com/office/powerpoint/2010/main" val="4143560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olo 1">
            <a:extLst>
              <a:ext uri="{FF2B5EF4-FFF2-40B4-BE49-F238E27FC236}">
                <a16:creationId xmlns:a16="http://schemas.microsoft.com/office/drawing/2014/main" id="{F302C4AB-7B1A-5C01-4A7C-0D5DDA15FB2F}"/>
              </a:ext>
            </a:extLst>
          </p:cNvPr>
          <p:cNvSpPr>
            <a:spLocks noGrp="1"/>
          </p:cNvSpPr>
          <p:nvPr>
            <p:ph type="title"/>
          </p:nvPr>
        </p:nvSpPr>
        <p:spPr>
          <a:xfrm>
            <a:off x="0" y="8878"/>
            <a:ext cx="12192000" cy="6840244"/>
          </a:xfrm>
        </p:spPr>
        <p:txBody>
          <a:bodyPr vert="horz" lIns="91440" tIns="45720" rIns="91440" bIns="45720" rtlCol="0" anchor="t">
            <a:normAutofit/>
          </a:bodyPr>
          <a:lstStyle/>
          <a:p>
            <a:pPr algn="r"/>
            <a:r>
              <a:rPr lang="en-US" sz="4000" b="1" kern="1200" dirty="0" err="1">
                <a:solidFill>
                  <a:srgbClr val="FFFFFF"/>
                </a:solidFill>
                <a:latin typeface="+mj-lt"/>
                <a:ea typeface="+mj-ea"/>
                <a:cs typeface="+mj-cs"/>
              </a:rPr>
              <a:t>Ulteriori</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elementi</a:t>
            </a:r>
            <a:r>
              <a:rPr lang="en-US" sz="4000" b="1" kern="1200" dirty="0">
                <a:solidFill>
                  <a:srgbClr val="FFFFFF"/>
                </a:solidFill>
                <a:latin typeface="+mj-lt"/>
                <a:ea typeface="+mj-ea"/>
                <a:cs typeface="+mj-cs"/>
              </a:rPr>
              <a:t>, </a:t>
            </a:r>
            <a:r>
              <a:rPr lang="en-US" sz="4000" b="1" kern="1200" dirty="0" err="1">
                <a:solidFill>
                  <a:srgbClr val="FFFF00"/>
                </a:solidFill>
                <a:latin typeface="+mj-lt"/>
                <a:ea typeface="+mj-ea"/>
                <a:cs typeface="+mj-cs"/>
              </a:rPr>
              <a:t>che</a:t>
            </a:r>
            <a:r>
              <a:rPr lang="en-US" sz="4000" b="1" kern="1200" dirty="0">
                <a:solidFill>
                  <a:srgbClr val="FFFF00"/>
                </a:solidFill>
                <a:latin typeface="+mj-lt"/>
                <a:ea typeface="+mj-ea"/>
                <a:cs typeface="+mj-cs"/>
              </a:rPr>
              <a:t> </a:t>
            </a:r>
            <a:r>
              <a:rPr lang="en-US" sz="4000" b="1" kern="1200" dirty="0" err="1">
                <a:solidFill>
                  <a:srgbClr val="FFFF00"/>
                </a:solidFill>
                <a:latin typeface="+mj-lt"/>
                <a:ea typeface="+mj-ea"/>
                <a:cs typeface="+mj-cs"/>
              </a:rPr>
              <a:t>però</a:t>
            </a:r>
            <a:r>
              <a:rPr lang="en-US" sz="4000" b="1" kern="1200" dirty="0">
                <a:solidFill>
                  <a:srgbClr val="FFFF00"/>
                </a:solidFill>
                <a:latin typeface="+mj-lt"/>
                <a:ea typeface="+mj-ea"/>
                <a:cs typeface="+mj-cs"/>
              </a:rPr>
              <a:t> non </a:t>
            </a:r>
            <a:r>
              <a:rPr lang="en-US" sz="4000" b="1" kern="1200" dirty="0" err="1">
                <a:solidFill>
                  <a:srgbClr val="FFFF00"/>
                </a:solidFill>
                <a:latin typeface="+mj-lt"/>
                <a:ea typeface="+mj-ea"/>
                <a:cs typeface="+mj-cs"/>
              </a:rPr>
              <a:t>cambiano</a:t>
            </a:r>
            <a:r>
              <a:rPr lang="en-US" sz="4000" b="1" kern="1200" dirty="0">
                <a:solidFill>
                  <a:srgbClr val="FFFF00"/>
                </a:solidFill>
                <a:latin typeface="+mj-lt"/>
                <a:ea typeface="+mj-ea"/>
                <a:cs typeface="+mj-cs"/>
              </a:rPr>
              <a:t> </a:t>
            </a:r>
            <a:r>
              <a:rPr lang="en-US" sz="4000" b="1" kern="1200" dirty="0" err="1">
                <a:solidFill>
                  <a:srgbClr val="FFFFFF"/>
                </a:solidFill>
                <a:latin typeface="+mj-lt"/>
                <a:ea typeface="+mj-ea"/>
                <a:cs typeface="+mj-cs"/>
              </a:rPr>
              <a:t>comunque</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alcunché</a:t>
            </a:r>
            <a:r>
              <a:rPr lang="en-US" sz="4000" b="1" kern="1200" dirty="0">
                <a:solidFill>
                  <a:srgbClr val="FFFFFF"/>
                </a:solidFill>
                <a:latin typeface="+mj-lt"/>
                <a:ea typeface="+mj-ea"/>
                <a:cs typeface="+mj-cs"/>
              </a:rPr>
              <a:t> </a:t>
            </a:r>
            <a:r>
              <a:rPr lang="en-US" sz="4000" b="1" kern="1200" dirty="0" err="1">
                <a:solidFill>
                  <a:srgbClr val="FFFF00"/>
                </a:solidFill>
                <a:latin typeface="+mj-lt"/>
                <a:ea typeface="+mj-ea"/>
                <a:cs typeface="+mj-cs"/>
              </a:rPr>
              <a:t>sul</a:t>
            </a:r>
            <a:r>
              <a:rPr lang="en-US" sz="4000" b="1" kern="1200" dirty="0">
                <a:solidFill>
                  <a:srgbClr val="FFFF00"/>
                </a:solidFill>
                <a:latin typeface="+mj-lt"/>
                <a:ea typeface="+mj-ea"/>
                <a:cs typeface="+mj-cs"/>
              </a:rPr>
              <a:t> </a:t>
            </a:r>
            <a:r>
              <a:rPr lang="en-US" sz="4000" b="1" kern="1200" dirty="0" err="1">
                <a:solidFill>
                  <a:srgbClr val="FFFF00"/>
                </a:solidFill>
                <a:latin typeface="+mj-lt"/>
                <a:ea typeface="+mj-ea"/>
                <a:cs typeface="+mj-cs"/>
              </a:rPr>
              <a:t>versante</a:t>
            </a:r>
            <a:r>
              <a:rPr lang="en-US" sz="4000" b="1" kern="1200" dirty="0">
                <a:solidFill>
                  <a:srgbClr val="FFFF00"/>
                </a:solidFill>
                <a:latin typeface="+mj-lt"/>
                <a:ea typeface="+mj-ea"/>
                <a:cs typeface="+mj-cs"/>
              </a:rPr>
              <a:t> “tutela </a:t>
            </a:r>
            <a:r>
              <a:rPr lang="en-US" sz="4000" b="1" kern="1200" dirty="0" err="1">
                <a:solidFill>
                  <a:srgbClr val="FFFFFF"/>
                </a:solidFill>
                <a:latin typeface="+mj-lt"/>
                <a:ea typeface="+mj-ea"/>
                <a:cs typeface="+mj-cs"/>
              </a:rPr>
              <a:t>ambientale</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governo</a:t>
            </a:r>
            <a:r>
              <a:rPr lang="en-US" sz="4000" b="1" kern="1200" dirty="0">
                <a:solidFill>
                  <a:srgbClr val="FFFFFF"/>
                </a:solidFill>
                <a:latin typeface="+mj-lt"/>
                <a:ea typeface="+mj-ea"/>
                <a:cs typeface="+mj-cs"/>
              </a:rPr>
              <a:t> e </a:t>
            </a:r>
            <a:r>
              <a:rPr lang="en-US" sz="4000" b="1" kern="1200" dirty="0" err="1">
                <a:solidFill>
                  <a:srgbClr val="FFFFFF"/>
                </a:solidFill>
                <a:latin typeface="+mj-lt"/>
                <a:ea typeface="+mj-ea"/>
                <a:cs typeface="+mj-cs"/>
              </a:rPr>
              <a:t>sicurezza</a:t>
            </a:r>
            <a:r>
              <a:rPr lang="en-US" sz="4000" b="1" kern="1200" dirty="0">
                <a:solidFill>
                  <a:srgbClr val="FFFFFF"/>
                </a:solidFill>
                <a:latin typeface="+mj-lt"/>
                <a:ea typeface="+mj-ea"/>
                <a:cs typeface="+mj-cs"/>
              </a:rPr>
              <a:t> </a:t>
            </a:r>
            <a:r>
              <a:rPr lang="en-US" sz="4000" b="1" kern="1200" dirty="0">
                <a:solidFill>
                  <a:srgbClr val="FFFF00"/>
                </a:solidFill>
                <a:latin typeface="+mj-lt"/>
                <a:ea typeface="+mj-ea"/>
                <a:cs typeface="+mj-cs"/>
              </a:rPr>
              <a:t>del </a:t>
            </a:r>
            <a:r>
              <a:rPr lang="en-US" sz="4000" b="1" kern="1200" dirty="0" err="1">
                <a:solidFill>
                  <a:srgbClr val="FFFF00"/>
                </a:solidFill>
                <a:latin typeface="+mj-lt"/>
                <a:ea typeface="+mj-ea"/>
                <a:cs typeface="+mj-cs"/>
              </a:rPr>
              <a:t>territorio</a:t>
            </a:r>
            <a:r>
              <a:rPr lang="en-US" sz="4000" b="1" kern="1200" dirty="0">
                <a:solidFill>
                  <a:srgbClr val="FFFF00"/>
                </a:solidFill>
                <a:latin typeface="+mj-lt"/>
                <a:ea typeface="+mj-ea"/>
                <a:cs typeface="+mj-cs"/>
              </a:rPr>
              <a:t> e </a:t>
            </a:r>
            <a:r>
              <a:rPr lang="en-US" sz="4000" b="1" kern="1200" dirty="0">
                <a:solidFill>
                  <a:srgbClr val="FFFFFF"/>
                </a:solidFill>
                <a:latin typeface="+mj-lt"/>
                <a:ea typeface="+mj-ea"/>
                <a:cs typeface="+mj-cs"/>
              </a:rPr>
              <a:t>delle </a:t>
            </a:r>
            <a:r>
              <a:rPr lang="en-US" sz="4000" b="1" kern="1200" dirty="0" err="1">
                <a:solidFill>
                  <a:srgbClr val="FFFFFF"/>
                </a:solidFill>
                <a:latin typeface="+mj-lt"/>
                <a:ea typeface="+mj-ea"/>
                <a:cs typeface="+mj-cs"/>
              </a:rPr>
              <a:t>acque</a:t>
            </a:r>
            <a:r>
              <a:rPr lang="en-US" sz="4000" b="1" kern="1200" dirty="0">
                <a:solidFill>
                  <a:srgbClr val="FFFFFF"/>
                </a:solidFill>
                <a:latin typeface="+mj-lt"/>
                <a:ea typeface="+mj-ea"/>
                <a:cs typeface="+mj-cs"/>
              </a:rPr>
              <a:t>, </a:t>
            </a:r>
            <a:r>
              <a:rPr lang="en-US" sz="4000" b="1" kern="1200" dirty="0" err="1">
                <a:solidFill>
                  <a:srgbClr val="FFFF00"/>
                </a:solidFill>
                <a:latin typeface="+mj-lt"/>
                <a:ea typeface="+mj-ea"/>
                <a:cs typeface="+mj-cs"/>
              </a:rPr>
              <a:t>bilanciamento</a:t>
            </a:r>
            <a:r>
              <a:rPr lang="en-US" sz="4000" b="1" kern="1200" dirty="0">
                <a:solidFill>
                  <a:srgbClr val="FFFFFF"/>
                </a:solidFill>
                <a:latin typeface="+mj-lt"/>
                <a:ea typeface="+mj-ea"/>
                <a:cs typeface="+mj-cs"/>
              </a:rPr>
              <a:t> degli </a:t>
            </a:r>
            <a:r>
              <a:rPr lang="en-US" sz="4000" b="1" kern="1200" dirty="0" err="1">
                <a:solidFill>
                  <a:srgbClr val="FFFFFF"/>
                </a:solidFill>
                <a:latin typeface="+mj-lt"/>
                <a:ea typeface="+mj-ea"/>
                <a:cs typeface="+mj-cs"/>
              </a:rPr>
              <a:t>interssi</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pubblici</a:t>
            </a:r>
            <a:r>
              <a:rPr lang="en-US" sz="4000" b="1" kern="1200" dirty="0">
                <a:solidFill>
                  <a:srgbClr val="FFFFFF"/>
                </a:solidFill>
                <a:latin typeface="+mj-lt"/>
                <a:ea typeface="+mj-ea"/>
                <a:cs typeface="+mj-cs"/>
              </a:rPr>
              <a:t> </a:t>
            </a:r>
            <a:r>
              <a:rPr lang="en-US" sz="4000" b="1" kern="1200" dirty="0">
                <a:solidFill>
                  <a:schemeClr val="bg1"/>
                </a:solidFill>
                <a:latin typeface="+mj-lt"/>
                <a:ea typeface="+mj-ea"/>
                <a:cs typeface="+mj-cs"/>
              </a:rPr>
              <a:t>e </a:t>
            </a:r>
            <a:r>
              <a:rPr lang="en-US" sz="4000" b="1" kern="1200" dirty="0" err="1">
                <a:solidFill>
                  <a:schemeClr val="bg1"/>
                </a:solidFill>
                <a:latin typeface="+mj-lt"/>
                <a:ea typeface="+mj-ea"/>
                <a:cs typeface="+mj-cs"/>
              </a:rPr>
              <a:t>generali</a:t>
            </a:r>
            <a:r>
              <a:rPr lang="en-US" sz="4000" b="1" kern="1200" dirty="0">
                <a:solidFill>
                  <a:schemeClr val="bg1"/>
                </a:solidFill>
                <a:latin typeface="+mj-lt"/>
                <a:ea typeface="+mj-ea"/>
                <a:cs typeface="+mj-cs"/>
              </a:rPr>
              <a:t> </a:t>
            </a:r>
            <a:r>
              <a:rPr lang="en-US" sz="4000" b="1" kern="1200" dirty="0">
                <a:solidFill>
                  <a:srgbClr val="FFFFFF"/>
                </a:solidFill>
                <a:latin typeface="+mj-lt"/>
                <a:ea typeface="+mj-ea"/>
                <a:cs typeface="+mj-cs"/>
              </a:rPr>
              <a:t>con </a:t>
            </a:r>
            <a:r>
              <a:rPr lang="en-US" sz="4000" b="1" kern="1200" dirty="0" err="1">
                <a:solidFill>
                  <a:srgbClr val="FFFFFF"/>
                </a:solidFill>
                <a:latin typeface="+mj-lt"/>
                <a:ea typeface="+mj-ea"/>
                <a:cs typeface="+mj-cs"/>
              </a:rPr>
              <a:t>quelli</a:t>
            </a:r>
            <a:r>
              <a:rPr lang="en-US" sz="4000" b="1" kern="1200" dirty="0">
                <a:solidFill>
                  <a:srgbClr val="FFFFFF"/>
                </a:solidFill>
                <a:latin typeface="+mj-lt"/>
                <a:ea typeface="+mj-ea"/>
                <a:cs typeface="+mj-cs"/>
              </a:rPr>
              <a:t> </a:t>
            </a:r>
            <a:r>
              <a:rPr lang="en-US" sz="4000" b="1" kern="1200" dirty="0" err="1">
                <a:solidFill>
                  <a:srgbClr val="FFFF00"/>
                </a:solidFill>
                <a:latin typeface="+mj-lt"/>
                <a:ea typeface="+mj-ea"/>
                <a:cs typeface="+mj-cs"/>
              </a:rPr>
              <a:t>privati</a:t>
            </a:r>
            <a:r>
              <a:rPr lang="en-US" sz="4000" b="1" kern="1200" dirty="0">
                <a:solidFill>
                  <a:srgbClr val="FFFFFF"/>
                </a:solidFill>
                <a:latin typeface="+mj-lt"/>
                <a:ea typeface="+mj-ea"/>
                <a:cs typeface="+mj-cs"/>
              </a:rPr>
              <a:t>:</a:t>
            </a:r>
            <a:br>
              <a:rPr lang="en-US" sz="4000" b="1" kern="1200" dirty="0">
                <a:solidFill>
                  <a:srgbClr val="FFFFFF"/>
                </a:solidFill>
                <a:latin typeface="+mj-lt"/>
                <a:ea typeface="+mj-ea"/>
                <a:cs typeface="+mj-cs"/>
              </a:rPr>
            </a:br>
            <a:r>
              <a:rPr lang="en-US" sz="4000" b="1" kern="1200" dirty="0">
                <a:solidFill>
                  <a:srgbClr val="FFFFFF"/>
                </a:solidFill>
                <a:latin typeface="+mj-lt"/>
                <a:ea typeface="+mj-ea"/>
                <a:cs typeface="+mj-cs"/>
              </a:rPr>
              <a:t>1) norma di </a:t>
            </a:r>
            <a:r>
              <a:rPr lang="en-US" sz="4000" b="1" kern="1200" dirty="0" err="1">
                <a:solidFill>
                  <a:srgbClr val="FFFFFF"/>
                </a:solidFill>
                <a:latin typeface="+mj-lt"/>
                <a:ea typeface="+mj-ea"/>
                <a:cs typeface="+mj-cs"/>
              </a:rPr>
              <a:t>attuazione</a:t>
            </a:r>
            <a:r>
              <a:rPr lang="en-US" sz="4000" b="1" kern="1200" dirty="0">
                <a:solidFill>
                  <a:srgbClr val="FFFFFF"/>
                </a:solidFill>
                <a:latin typeface="+mj-lt"/>
                <a:ea typeface="+mj-ea"/>
                <a:cs typeface="+mj-cs"/>
              </a:rPr>
              <a:t> Statuto </a:t>
            </a:r>
            <a:r>
              <a:rPr lang="en-US" sz="4000" b="1" kern="1200" dirty="0">
                <a:solidFill>
                  <a:srgbClr val="FFFF00"/>
                </a:solidFill>
                <a:latin typeface="+mj-lt"/>
                <a:ea typeface="+mj-ea"/>
                <a:cs typeface="+mj-cs"/>
              </a:rPr>
              <a:t>Vallèe</a:t>
            </a:r>
            <a:r>
              <a:rPr lang="en-US" sz="4000" b="1" kern="1200" dirty="0">
                <a:solidFill>
                  <a:srgbClr val="FFFFFF"/>
                </a:solidFill>
                <a:latin typeface="+mj-lt"/>
                <a:ea typeface="+mj-ea"/>
                <a:cs typeface="+mj-cs"/>
              </a:rPr>
              <a:t> </a:t>
            </a:r>
            <a:r>
              <a:rPr lang="en-US" sz="4000" b="1" kern="1200" dirty="0" err="1">
                <a:solidFill>
                  <a:srgbClr val="FFFF00"/>
                </a:solidFill>
                <a:latin typeface="+mj-lt"/>
                <a:ea typeface="+mj-ea"/>
                <a:cs typeface="+mj-cs"/>
              </a:rPr>
              <a:t>d’Aoste</a:t>
            </a:r>
            <a:br>
              <a:rPr lang="en-US" sz="4000" b="1" kern="1200" dirty="0">
                <a:solidFill>
                  <a:srgbClr val="FFFFFF"/>
                </a:solidFill>
                <a:latin typeface="+mj-lt"/>
                <a:ea typeface="+mj-ea"/>
                <a:cs typeface="+mj-cs"/>
              </a:rPr>
            </a:br>
            <a:r>
              <a:rPr lang="en-US" sz="4000" b="1" kern="1200" dirty="0">
                <a:solidFill>
                  <a:srgbClr val="FFFFFF"/>
                </a:solidFill>
                <a:latin typeface="+mj-lt"/>
                <a:ea typeface="+mj-ea"/>
                <a:cs typeface="+mj-cs"/>
              </a:rPr>
              <a:t>2) </a:t>
            </a:r>
            <a:r>
              <a:rPr lang="en-US" sz="4000" b="1" kern="1200" dirty="0" err="1">
                <a:solidFill>
                  <a:srgbClr val="FFFFFF"/>
                </a:solidFill>
                <a:latin typeface="+mj-lt"/>
                <a:ea typeface="+mj-ea"/>
                <a:cs typeface="+mj-cs"/>
              </a:rPr>
              <a:t>effetti</a:t>
            </a:r>
            <a:r>
              <a:rPr lang="en-US" sz="4000" b="1" kern="1200" dirty="0">
                <a:solidFill>
                  <a:srgbClr val="FFFFFF"/>
                </a:solidFill>
                <a:latin typeface="+mj-lt"/>
                <a:ea typeface="+mj-ea"/>
                <a:cs typeface="+mj-cs"/>
              </a:rPr>
              <a:t> </a:t>
            </a:r>
            <a:r>
              <a:rPr lang="en-US" sz="4000" b="1" kern="1200" dirty="0" err="1">
                <a:solidFill>
                  <a:srgbClr val="FFFFFF"/>
                </a:solidFill>
                <a:latin typeface="+mj-lt"/>
                <a:ea typeface="+mj-ea"/>
                <a:cs typeface="+mj-cs"/>
              </a:rPr>
              <a:t>dell’Accordo</a:t>
            </a:r>
            <a:r>
              <a:rPr lang="en-US" sz="4000" b="1" kern="1200" dirty="0">
                <a:solidFill>
                  <a:srgbClr val="FFFFFF"/>
                </a:solidFill>
                <a:latin typeface="+mj-lt"/>
                <a:ea typeface="+mj-ea"/>
                <a:cs typeface="+mj-cs"/>
              </a:rPr>
              <a:t> </a:t>
            </a:r>
            <a:r>
              <a:rPr lang="en-US" sz="4000" b="1" kern="1200" dirty="0" err="1">
                <a:solidFill>
                  <a:srgbClr val="FFFF00"/>
                </a:solidFill>
                <a:latin typeface="+mj-lt"/>
                <a:ea typeface="+mj-ea"/>
                <a:cs typeface="+mj-cs"/>
              </a:rPr>
              <a:t>C.europea</a:t>
            </a:r>
            <a:r>
              <a:rPr lang="en-US" sz="4000" b="1" kern="1200" dirty="0">
                <a:solidFill>
                  <a:srgbClr val="FFFF00"/>
                </a:solidFill>
                <a:latin typeface="+mj-lt"/>
                <a:ea typeface="+mj-ea"/>
                <a:cs typeface="+mj-cs"/>
              </a:rPr>
              <a:t>-Francia; </a:t>
            </a:r>
            <a:br>
              <a:rPr lang="en-US" sz="4000" b="1" kern="1200" dirty="0">
                <a:solidFill>
                  <a:srgbClr val="FFFF00"/>
                </a:solidFill>
                <a:latin typeface="+mj-lt"/>
                <a:ea typeface="+mj-ea"/>
                <a:cs typeface="+mj-cs"/>
              </a:rPr>
            </a:br>
            <a:r>
              <a:rPr lang="en-US" sz="4000" b="1" kern="1200" dirty="0">
                <a:solidFill>
                  <a:schemeClr val="bg1"/>
                </a:solidFill>
                <a:latin typeface="+mj-lt"/>
                <a:ea typeface="+mj-ea"/>
                <a:cs typeface="+mj-cs"/>
              </a:rPr>
              <a:t>3) </a:t>
            </a:r>
            <a:r>
              <a:rPr lang="en-US" sz="4000" b="1" kern="1200" dirty="0" err="1">
                <a:solidFill>
                  <a:schemeClr val="bg1"/>
                </a:solidFill>
                <a:latin typeface="+mj-lt"/>
                <a:ea typeface="+mj-ea"/>
                <a:cs typeface="+mj-cs"/>
              </a:rPr>
              <a:t>eventuali</a:t>
            </a:r>
            <a:r>
              <a:rPr lang="en-US" sz="4000" b="1" kern="1200" dirty="0">
                <a:solidFill>
                  <a:schemeClr val="bg1"/>
                </a:solidFill>
                <a:latin typeface="+mj-lt"/>
                <a:ea typeface="+mj-ea"/>
                <a:cs typeface="+mj-cs"/>
              </a:rPr>
              <a:t> </a:t>
            </a:r>
            <a:r>
              <a:rPr lang="en-US" sz="4000" b="1" kern="1200" dirty="0">
                <a:solidFill>
                  <a:srgbClr val="FFFFFF"/>
                </a:solidFill>
                <a:latin typeface="+mj-lt"/>
                <a:ea typeface="+mj-ea"/>
                <a:cs typeface="+mj-cs"/>
              </a:rPr>
              <a:t>future </a:t>
            </a:r>
            <a:r>
              <a:rPr lang="en-US" sz="4000" b="1" kern="1200" dirty="0" err="1">
                <a:solidFill>
                  <a:srgbClr val="FFFF00"/>
                </a:solidFill>
                <a:latin typeface="+mj-lt"/>
                <a:ea typeface="+mj-ea"/>
                <a:cs typeface="+mj-cs"/>
              </a:rPr>
              <a:t>norme</a:t>
            </a:r>
            <a:r>
              <a:rPr lang="en-US" sz="4000" b="1" kern="1200" dirty="0">
                <a:solidFill>
                  <a:srgbClr val="FFFF00"/>
                </a:solidFill>
                <a:latin typeface="+mj-lt"/>
                <a:ea typeface="+mj-ea"/>
                <a:cs typeface="+mj-cs"/>
              </a:rPr>
              <a:t> </a:t>
            </a:r>
            <a:r>
              <a:rPr lang="en-US" sz="4000" b="1" kern="1200" dirty="0" err="1">
                <a:solidFill>
                  <a:srgbClr val="FFFF00"/>
                </a:solidFill>
                <a:latin typeface="+mj-lt"/>
                <a:ea typeface="+mj-ea"/>
                <a:cs typeface="+mj-cs"/>
              </a:rPr>
              <a:t>statali</a:t>
            </a:r>
            <a:r>
              <a:rPr lang="en-US" sz="4000" b="1" kern="1200" dirty="0">
                <a:solidFill>
                  <a:srgbClr val="FFFF00"/>
                </a:solidFill>
                <a:latin typeface="+mj-lt"/>
                <a:ea typeface="+mj-ea"/>
                <a:cs typeface="+mj-cs"/>
              </a:rPr>
              <a:t> </a:t>
            </a:r>
            <a:r>
              <a:rPr lang="en-US" sz="4000" b="1" kern="1200" dirty="0" err="1">
                <a:solidFill>
                  <a:srgbClr val="FFFF00"/>
                </a:solidFill>
                <a:latin typeface="+mj-lt"/>
                <a:ea typeface="+mj-ea"/>
                <a:cs typeface="+mj-cs"/>
              </a:rPr>
              <a:t>italiane</a:t>
            </a:r>
            <a:r>
              <a:rPr lang="en-US" sz="4000" b="1" kern="1200" dirty="0">
                <a:solidFill>
                  <a:srgbClr val="FFFF00"/>
                </a:solidFill>
                <a:latin typeface="+mj-lt"/>
                <a:ea typeface="+mj-ea"/>
                <a:cs typeface="+mj-cs"/>
              </a:rPr>
              <a:t>.</a:t>
            </a:r>
            <a:br>
              <a:rPr lang="en-US" sz="4000" b="1" kern="1200" dirty="0">
                <a:solidFill>
                  <a:srgbClr val="FFFF00"/>
                </a:solidFill>
                <a:latin typeface="+mj-lt"/>
                <a:ea typeface="+mj-ea"/>
                <a:cs typeface="+mj-cs"/>
              </a:rPr>
            </a:br>
            <a:br>
              <a:rPr lang="en-US" sz="4000" b="1" kern="1200" dirty="0">
                <a:solidFill>
                  <a:srgbClr val="FFFF00"/>
                </a:solidFill>
                <a:latin typeface="+mj-lt"/>
                <a:ea typeface="+mj-ea"/>
                <a:cs typeface="+mj-cs"/>
              </a:rPr>
            </a:br>
            <a:r>
              <a:rPr lang="en-US" sz="4000" b="1" kern="1200" dirty="0" err="1">
                <a:solidFill>
                  <a:srgbClr val="FFFF00"/>
                </a:solidFill>
                <a:latin typeface="+mj-lt"/>
                <a:ea typeface="+mj-ea"/>
                <a:cs typeface="+mj-cs"/>
              </a:rPr>
              <a:t>Comunque</a:t>
            </a:r>
            <a:r>
              <a:rPr lang="en-US" sz="4000" b="1" kern="1200" dirty="0">
                <a:solidFill>
                  <a:srgbClr val="FFFF00"/>
                </a:solidFill>
                <a:latin typeface="+mj-lt"/>
                <a:ea typeface="+mj-ea"/>
                <a:cs typeface="+mj-cs"/>
              </a:rPr>
              <a:t> VA sempre </a:t>
            </a:r>
            <a:r>
              <a:rPr lang="en-US" sz="4000" b="1" kern="1200" dirty="0" err="1">
                <a:solidFill>
                  <a:srgbClr val="FFFF00"/>
                </a:solidFill>
                <a:latin typeface="+mj-lt"/>
                <a:ea typeface="+mj-ea"/>
                <a:cs typeface="+mj-cs"/>
              </a:rPr>
              <a:t>considerata</a:t>
            </a:r>
            <a:r>
              <a:rPr lang="en-US" sz="4000" b="1" kern="1200" dirty="0">
                <a:solidFill>
                  <a:srgbClr val="FFFF00"/>
                </a:solidFill>
                <a:latin typeface="+mj-lt"/>
                <a:ea typeface="+mj-ea"/>
                <a:cs typeface="+mj-cs"/>
              </a:rPr>
              <a:t> </a:t>
            </a:r>
            <a:r>
              <a:rPr lang="en-US" sz="4000" b="1" kern="1200" dirty="0" err="1">
                <a:solidFill>
                  <a:srgbClr val="FFFF00"/>
                </a:solidFill>
                <a:latin typeface="+mj-lt"/>
                <a:ea typeface="+mj-ea"/>
                <a:cs typeface="+mj-cs"/>
              </a:rPr>
              <a:t>l’importanza</a:t>
            </a:r>
            <a:r>
              <a:rPr lang="en-US" sz="4000" b="1" kern="1200" dirty="0">
                <a:solidFill>
                  <a:srgbClr val="FFFF00"/>
                </a:solidFill>
                <a:latin typeface="+mj-lt"/>
                <a:ea typeface="+mj-ea"/>
                <a:cs typeface="+mj-cs"/>
              </a:rPr>
              <a:t> degli </a:t>
            </a:r>
            <a:r>
              <a:rPr lang="en-US" sz="4000" b="1" kern="1200" dirty="0" err="1">
                <a:solidFill>
                  <a:srgbClr val="FFFF00"/>
                </a:solidFill>
                <a:latin typeface="+mj-lt"/>
                <a:ea typeface="+mj-ea"/>
                <a:cs typeface="+mj-cs"/>
              </a:rPr>
              <a:t>investimenti</a:t>
            </a:r>
            <a:r>
              <a:rPr lang="en-US" sz="4000" b="1" kern="1200" dirty="0">
                <a:solidFill>
                  <a:srgbClr val="FFFF00"/>
                </a:solidFill>
                <a:latin typeface="+mj-lt"/>
                <a:ea typeface="+mj-ea"/>
                <a:cs typeface="+mj-cs"/>
              </a:rPr>
              <a:t> per </a:t>
            </a:r>
            <a:r>
              <a:rPr lang="en-US" sz="4000" b="1" kern="1200" dirty="0" err="1">
                <a:solidFill>
                  <a:srgbClr val="FFFF00"/>
                </a:solidFill>
                <a:latin typeface="+mj-lt"/>
                <a:ea typeface="+mj-ea"/>
                <a:cs typeface="+mj-cs"/>
              </a:rPr>
              <a:t>l’adeguamento</a:t>
            </a:r>
            <a:r>
              <a:rPr lang="en-US" sz="4000" b="1" kern="1200" dirty="0">
                <a:solidFill>
                  <a:srgbClr val="FFFF00"/>
                </a:solidFill>
                <a:latin typeface="+mj-lt"/>
                <a:ea typeface="+mj-ea"/>
                <a:cs typeface="+mj-cs"/>
              </a:rPr>
              <a:t> e </a:t>
            </a:r>
            <a:r>
              <a:rPr lang="en-US" sz="4000" b="1" kern="1200" dirty="0" err="1">
                <a:solidFill>
                  <a:srgbClr val="FFFF00"/>
                </a:solidFill>
                <a:latin typeface="+mj-lt"/>
                <a:ea typeface="+mj-ea"/>
                <a:cs typeface="+mj-cs"/>
              </a:rPr>
              <a:t>sviluppo</a:t>
            </a:r>
            <a:r>
              <a:rPr lang="en-US" sz="4000" b="1" kern="1200" dirty="0">
                <a:solidFill>
                  <a:srgbClr val="FFFF00"/>
                </a:solidFill>
                <a:latin typeface="+mj-lt"/>
                <a:ea typeface="+mj-ea"/>
                <a:cs typeface="+mj-cs"/>
              </a:rPr>
              <a:t> della </a:t>
            </a:r>
            <a:r>
              <a:rPr lang="en-US" sz="4000" b="1" kern="1200" dirty="0" err="1">
                <a:solidFill>
                  <a:srgbClr val="FFFF00"/>
                </a:solidFill>
                <a:latin typeface="+mj-lt"/>
                <a:ea typeface="+mj-ea"/>
                <a:cs typeface="+mj-cs"/>
              </a:rPr>
              <a:t>produzione</a:t>
            </a:r>
            <a:r>
              <a:rPr lang="en-US" sz="4000" b="1" kern="1200" dirty="0">
                <a:solidFill>
                  <a:srgbClr val="FFFF00"/>
                </a:solidFill>
                <a:latin typeface="+mj-lt"/>
                <a:ea typeface="+mj-ea"/>
                <a:cs typeface="+mj-cs"/>
              </a:rPr>
              <a:t> </a:t>
            </a:r>
            <a:r>
              <a:rPr lang="en-US" sz="4000" b="1" kern="1200" dirty="0" err="1">
                <a:solidFill>
                  <a:srgbClr val="FFFF00"/>
                </a:solidFill>
                <a:latin typeface="+mj-lt"/>
                <a:ea typeface="+mj-ea"/>
                <a:cs typeface="+mj-cs"/>
              </a:rPr>
              <a:t>idroelettrica</a:t>
            </a:r>
            <a:endParaRPr lang="en-US" sz="4000" b="1" kern="1200" dirty="0">
              <a:solidFill>
                <a:srgbClr val="FFFF00"/>
              </a:solidFill>
              <a:latin typeface="+mj-lt"/>
              <a:ea typeface="+mj-ea"/>
              <a:cs typeface="+mj-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234372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B17ACCB-1FF7-6BF6-EFCE-035FA15BDE72}"/>
              </a:ext>
            </a:extLst>
          </p:cNvPr>
          <p:cNvSpPr>
            <a:spLocks noGrp="1"/>
          </p:cNvSpPr>
          <p:nvPr>
            <p:ph type="title"/>
          </p:nvPr>
        </p:nvSpPr>
        <p:spPr>
          <a:xfrm>
            <a:off x="0" y="1"/>
            <a:ext cx="12192000" cy="380010"/>
          </a:xfrm>
          <a:solidFill>
            <a:schemeClr val="accent3">
              <a:lumMod val="20000"/>
              <a:lumOff val="80000"/>
            </a:schemeClr>
          </a:solidFill>
        </p:spPr>
        <p:txBody>
          <a:bodyPr>
            <a:noAutofit/>
          </a:bodyPr>
          <a:lstStyle/>
          <a:p>
            <a:pPr algn="ctr"/>
            <a:r>
              <a:rPr lang="it-IT" sz="2400" dirty="0"/>
              <a:t>altre ipotesi, una fondata, ma…, l’altra da interpretare nel contesto</a:t>
            </a:r>
          </a:p>
        </p:txBody>
      </p:sp>
      <p:sp>
        <p:nvSpPr>
          <p:cNvPr id="3" name="Segnaposto contenuto 2">
            <a:extLst>
              <a:ext uri="{FF2B5EF4-FFF2-40B4-BE49-F238E27FC236}">
                <a16:creationId xmlns:a16="http://schemas.microsoft.com/office/drawing/2014/main" id="{30127DE9-B458-BE7F-ED25-F3937729C67F}"/>
              </a:ext>
            </a:extLst>
          </p:cNvPr>
          <p:cNvSpPr>
            <a:spLocks noGrp="1"/>
          </p:cNvSpPr>
          <p:nvPr>
            <p:ph sz="half" idx="1"/>
          </p:nvPr>
        </p:nvSpPr>
        <p:spPr>
          <a:xfrm>
            <a:off x="0" y="486887"/>
            <a:ext cx="6019800" cy="6329549"/>
          </a:xfrm>
        </p:spPr>
        <p:txBody>
          <a:bodyPr>
            <a:normAutofit fontScale="55000" lnSpcReduction="20000"/>
          </a:bodyPr>
          <a:lstStyle/>
          <a:p>
            <a:r>
              <a:rPr lang="it-IT" sz="3300" b="1" dirty="0">
                <a:highlight>
                  <a:srgbClr val="FFFF00"/>
                </a:highlight>
              </a:rPr>
              <a:t>AOSTA: LA NORMA DI ATTUAZIONE STATUTARIA 2026</a:t>
            </a:r>
          </a:p>
          <a:p>
            <a:pPr marL="0" indent="0">
              <a:buNone/>
            </a:pPr>
            <a:r>
              <a:rPr lang="it-IT" sz="3300" dirty="0"/>
              <a:t>La Regione può assegnare le concessioni di grandi derivazioni idroelettriche: </a:t>
            </a:r>
          </a:p>
          <a:p>
            <a:pPr marL="0" indent="0">
              <a:buNone/>
            </a:pPr>
            <a:r>
              <a:rPr lang="it-IT" sz="3300" dirty="0"/>
              <a:t>  a) a operatori economici, </a:t>
            </a:r>
            <a:r>
              <a:rPr lang="it-IT" sz="3300" b="1" dirty="0"/>
              <a:t>comprese le società…, individuati attraverso l’espletamento di gare…..</a:t>
            </a:r>
            <a:r>
              <a:rPr lang="it-IT" sz="3300" dirty="0"/>
              <a:t>; </a:t>
            </a:r>
          </a:p>
          <a:p>
            <a:pPr marL="0" indent="0">
              <a:buNone/>
            </a:pPr>
            <a:r>
              <a:rPr lang="it-IT" sz="3300" dirty="0"/>
              <a:t>  b) </a:t>
            </a:r>
            <a:r>
              <a:rPr lang="it-IT" sz="3300" b="1" dirty="0"/>
              <a:t>a società a capitale misto pubblico-privato</a:t>
            </a:r>
            <a:r>
              <a:rPr lang="it-IT" sz="3300" dirty="0"/>
              <a:t>, nelle quali il socio privato è </a:t>
            </a:r>
            <a:r>
              <a:rPr lang="it-IT" sz="3300" b="1" dirty="0"/>
              <a:t>scelto mediante procedure di evidenza pubblica</a:t>
            </a:r>
            <a:r>
              <a:rPr lang="it-IT" sz="3300" dirty="0"/>
              <a:t>; </a:t>
            </a:r>
          </a:p>
          <a:p>
            <a:pPr marL="0" indent="0">
              <a:buNone/>
            </a:pPr>
            <a:r>
              <a:rPr lang="it-IT" sz="3300" dirty="0"/>
              <a:t>  c) mediante forme di </a:t>
            </a:r>
            <a:r>
              <a:rPr lang="it-IT" sz="3300" b="1" dirty="0"/>
              <a:t>partenariato</a:t>
            </a:r>
            <a:r>
              <a:rPr lang="it-IT" sz="3300" dirty="0"/>
              <a:t> pubblico-privato;</a:t>
            </a:r>
          </a:p>
          <a:p>
            <a:pPr marL="0" indent="0">
              <a:buNone/>
            </a:pPr>
            <a:r>
              <a:rPr lang="it-IT" sz="4400" dirty="0">
                <a:solidFill>
                  <a:srgbClr val="1522D0"/>
                </a:solidFill>
              </a:rPr>
              <a:t>  d) </a:t>
            </a:r>
            <a:r>
              <a:rPr lang="it-IT" sz="4400" b="1" dirty="0">
                <a:solidFill>
                  <a:srgbClr val="1522D0"/>
                </a:solidFill>
                <a:highlight>
                  <a:srgbClr val="FFFF00"/>
                </a:highlight>
              </a:rPr>
              <a:t>a società a totale controllo pubblico</a:t>
            </a:r>
            <a:r>
              <a:rPr lang="it-IT" sz="4400" b="1" dirty="0">
                <a:solidFill>
                  <a:srgbClr val="1522D0"/>
                </a:solidFill>
              </a:rPr>
              <a:t>, </a:t>
            </a:r>
            <a:r>
              <a:rPr lang="it-IT" sz="4400" b="1" dirty="0">
                <a:solidFill>
                  <a:srgbClr val="1522D0"/>
                </a:solidFill>
                <a:highlight>
                  <a:srgbClr val="FFFF00"/>
                </a:highlight>
              </a:rPr>
              <a:t>costituite per soddisfare preminenti interessi general</a:t>
            </a:r>
            <a:r>
              <a:rPr lang="it-IT" sz="4400" b="1" dirty="0">
                <a:solidFill>
                  <a:srgbClr val="1522D0"/>
                </a:solidFill>
              </a:rPr>
              <a:t>i </a:t>
            </a:r>
            <a:r>
              <a:rPr lang="it-IT" sz="4400" b="1" dirty="0">
                <a:solidFill>
                  <a:schemeClr val="tx1">
                    <a:lumMod val="95000"/>
                    <a:lumOff val="5000"/>
                  </a:schemeClr>
                </a:solidFill>
              </a:rPr>
              <a:t>connessi alla produzione dell’energia nel territorio regionale</a:t>
            </a:r>
            <a:r>
              <a:rPr lang="it-IT" sz="4400" dirty="0">
                <a:solidFill>
                  <a:schemeClr val="tx1">
                    <a:lumMod val="95000"/>
                    <a:lumOff val="5000"/>
                  </a:schemeClr>
                </a:solidFill>
              </a:rPr>
              <a:t>, nel rispetto di quanto previsto dal diritto dell’Unione europea; quindi, </a:t>
            </a:r>
            <a:r>
              <a:rPr lang="it-IT" sz="4400" b="1" dirty="0">
                <a:solidFill>
                  <a:schemeClr val="tx1">
                    <a:lumMod val="95000"/>
                    <a:lumOff val="5000"/>
                  </a:schemeClr>
                </a:solidFill>
              </a:rPr>
              <a:t>società in house</a:t>
            </a:r>
            <a:r>
              <a:rPr lang="it-IT" sz="4400" dirty="0">
                <a:solidFill>
                  <a:schemeClr val="tx1">
                    <a:lumMod val="95000"/>
                    <a:lumOff val="5000"/>
                  </a:schemeClr>
                </a:solidFill>
              </a:rPr>
              <a:t>. ….</a:t>
            </a:r>
            <a:r>
              <a:rPr lang="it-IT" sz="4400" b="1" dirty="0">
                <a:solidFill>
                  <a:schemeClr val="tx1">
                    <a:lumMod val="95000"/>
                    <a:lumOff val="5000"/>
                  </a:schemeClr>
                </a:solidFill>
              </a:rPr>
              <a:t>sulla base di una qualificata motivazione che dia espressamente conto della scelta effettuata e delle ragioni del mancato ricorso </a:t>
            </a:r>
            <a:r>
              <a:rPr lang="it-IT" sz="4400" dirty="0">
                <a:solidFill>
                  <a:schemeClr val="tx1">
                    <a:lumMod val="95000"/>
                    <a:lumOff val="5000"/>
                  </a:schemeClr>
                </a:solidFill>
              </a:rPr>
              <a:t>alle modalità di affidamento a), b) e c)</a:t>
            </a:r>
          </a:p>
          <a:p>
            <a:pPr marL="0" indent="0">
              <a:buNone/>
            </a:pPr>
            <a:endParaRPr lang="it-IT" sz="2900" dirty="0"/>
          </a:p>
          <a:p>
            <a:pPr marL="0" indent="0">
              <a:buNone/>
            </a:pPr>
            <a:r>
              <a:rPr lang="it-IT" sz="4400" b="1" dirty="0">
                <a:solidFill>
                  <a:srgbClr val="FFFF00"/>
                </a:solidFill>
                <a:highlight>
                  <a:srgbClr val="0000FF"/>
                </a:highlight>
              </a:rPr>
              <a:t> esiste un «modello COPASIR» ?</a:t>
            </a:r>
          </a:p>
        </p:txBody>
      </p:sp>
      <p:sp>
        <p:nvSpPr>
          <p:cNvPr id="4" name="Segnaposto contenuto 3">
            <a:extLst>
              <a:ext uri="{FF2B5EF4-FFF2-40B4-BE49-F238E27FC236}">
                <a16:creationId xmlns:a16="http://schemas.microsoft.com/office/drawing/2014/main" id="{618558CB-003F-6DB0-CCCB-784B73853C4C}"/>
              </a:ext>
            </a:extLst>
          </p:cNvPr>
          <p:cNvSpPr>
            <a:spLocks noGrp="1"/>
          </p:cNvSpPr>
          <p:nvPr>
            <p:ph sz="half" idx="2"/>
          </p:nvPr>
        </p:nvSpPr>
        <p:spPr>
          <a:xfrm>
            <a:off x="6172200" y="486887"/>
            <a:ext cx="6019800" cy="6371112"/>
          </a:xfrm>
        </p:spPr>
        <p:txBody>
          <a:bodyPr>
            <a:normAutofit fontScale="55000" lnSpcReduction="20000"/>
          </a:bodyPr>
          <a:lstStyle/>
          <a:p>
            <a:r>
              <a:rPr lang="it-IT" sz="3300" dirty="0"/>
              <a:t>(</a:t>
            </a:r>
            <a:r>
              <a:rPr lang="it-IT" sz="3300" b="1" dirty="0">
                <a:highlight>
                  <a:srgbClr val="FFFF00"/>
                </a:highlight>
              </a:rPr>
              <a:t>FRANCIA SITUAZIONE DIVERSA, SIMIL ITA 1998</a:t>
            </a:r>
            <a:r>
              <a:rPr lang="it-IT" sz="3300" dirty="0"/>
              <a:t>). La Loi n°2026-554 </a:t>
            </a:r>
            <a:r>
              <a:rPr lang="it-IT" sz="3300" dirty="0" err="1"/>
              <a:t>du</a:t>
            </a:r>
            <a:r>
              <a:rPr lang="it-IT" sz="3300" dirty="0"/>
              <a:t> 29 </a:t>
            </a:r>
            <a:r>
              <a:rPr lang="it-IT" sz="3300" dirty="0" err="1"/>
              <a:t>juin</a:t>
            </a:r>
            <a:r>
              <a:rPr lang="it-IT" sz="3300" dirty="0"/>
              <a:t> 2026 in Francia supera il vecchio sistema delle concessioni per i grandi impianti idroelettrici (superiori a 4,5 MW) e introduce </a:t>
            </a:r>
            <a:r>
              <a:rPr lang="it-IT" sz="3300" b="1" dirty="0"/>
              <a:t>un regime di autorizzazioni, </a:t>
            </a:r>
            <a:r>
              <a:rPr lang="it-IT" sz="3300" dirty="0"/>
              <a:t>chiudendo il contenzioso aperto con la Commissione Europea. </a:t>
            </a:r>
          </a:p>
          <a:p>
            <a:pPr algn="ctr"/>
            <a:r>
              <a:rPr lang="it-IT" sz="3300" dirty="0"/>
              <a:t>Punti Chiave della Riforma</a:t>
            </a:r>
          </a:p>
          <a:p>
            <a:pPr lvl="0"/>
            <a:r>
              <a:rPr lang="it-IT" sz="3300" b="1" dirty="0"/>
              <a:t>Fine delle gare generalizzate:</a:t>
            </a:r>
            <a:r>
              <a:rPr lang="it-IT" sz="3300" dirty="0"/>
              <a:t> </a:t>
            </a:r>
            <a:r>
              <a:rPr lang="it-IT" sz="3300" b="1" dirty="0">
                <a:solidFill>
                  <a:schemeClr val="tx1">
                    <a:lumMod val="95000"/>
                    <a:lumOff val="5000"/>
                  </a:schemeClr>
                </a:solidFill>
                <a:highlight>
                  <a:srgbClr val="FFFF00"/>
                </a:highlight>
              </a:rPr>
              <a:t>Le concessioni e gli impianti vengono acquisiti dallo Stato </a:t>
            </a:r>
            <a:r>
              <a:rPr lang="it-IT" sz="3300" dirty="0"/>
              <a:t>e non vengono messi all'asta integralmente alla scadenza; sono rilasciate </a:t>
            </a:r>
            <a:r>
              <a:rPr lang="it-IT" sz="3300" b="1" dirty="0">
                <a:highlight>
                  <a:srgbClr val="FFFF00"/>
                </a:highlight>
              </a:rPr>
              <a:t>nuove</a:t>
            </a:r>
            <a:r>
              <a:rPr lang="it-IT" sz="3300" dirty="0">
                <a:highlight>
                  <a:srgbClr val="FFFF00"/>
                </a:highlight>
              </a:rPr>
              <a:t> </a:t>
            </a:r>
            <a:r>
              <a:rPr lang="it-IT" sz="3300" b="1" dirty="0">
                <a:highlight>
                  <a:srgbClr val="FFFF00"/>
                </a:highlight>
              </a:rPr>
              <a:t>autorizzazioni </a:t>
            </a:r>
            <a:r>
              <a:rPr lang="it-IT" sz="3300" b="1" dirty="0"/>
              <a:t>(</a:t>
            </a:r>
            <a:r>
              <a:rPr lang="it-IT" sz="3300" b="1" dirty="0">
                <a:highlight>
                  <a:srgbClr val="FFFF00"/>
                </a:highlight>
              </a:rPr>
              <a:t>NO PROROGA</a:t>
            </a:r>
            <a:r>
              <a:rPr lang="it-IT" sz="3300" b="1" dirty="0"/>
              <a:t>)</a:t>
            </a:r>
            <a:r>
              <a:rPr lang="it-IT" sz="3300" dirty="0"/>
              <a:t>, </a:t>
            </a:r>
            <a:r>
              <a:rPr lang="it-IT" sz="3300" b="1" dirty="0"/>
              <a:t>permettendo agli operatori storici </a:t>
            </a:r>
            <a:r>
              <a:rPr lang="it-IT" sz="3300" dirty="0"/>
              <a:t>(come EDF) di </a:t>
            </a:r>
            <a:r>
              <a:rPr lang="it-IT" sz="3300" b="1" dirty="0"/>
              <a:t>mantenere la gestione </a:t>
            </a:r>
            <a:r>
              <a:rPr lang="it-IT" sz="3300" dirty="0"/>
              <a:t>sulla base di un </a:t>
            </a:r>
            <a:r>
              <a:rPr lang="it-IT" sz="3300" b="1" dirty="0">
                <a:highlight>
                  <a:srgbClr val="FFFF00"/>
                </a:highlight>
              </a:rPr>
              <a:t>piano di investimenti</a:t>
            </a:r>
            <a:r>
              <a:rPr lang="it-IT" sz="3300" dirty="0">
                <a:highlight>
                  <a:srgbClr val="FFFF00"/>
                </a:highlight>
              </a:rPr>
              <a:t>. </a:t>
            </a:r>
          </a:p>
          <a:p>
            <a:pPr lvl="0"/>
            <a:r>
              <a:rPr lang="it-IT" sz="3300" b="1" dirty="0"/>
              <a:t>Durata delle autorizzazioni:</a:t>
            </a:r>
            <a:r>
              <a:rPr lang="it-IT" sz="3300" dirty="0"/>
              <a:t> Il </a:t>
            </a:r>
            <a:r>
              <a:rPr lang="it-IT" sz="3300" b="1" dirty="0"/>
              <a:t>diritto d'uso e gestione </a:t>
            </a:r>
            <a:r>
              <a:rPr lang="it-IT" sz="3300" dirty="0"/>
              <a:t>esteso fino a un </a:t>
            </a:r>
            <a:r>
              <a:rPr lang="it-IT" sz="3300" b="1" dirty="0"/>
              <a:t>massimo di 70 anni a fronte di impegni d'investimento</a:t>
            </a:r>
            <a:r>
              <a:rPr lang="it-IT" sz="3300" dirty="0"/>
              <a:t>. </a:t>
            </a:r>
          </a:p>
          <a:p>
            <a:pPr lvl="0"/>
            <a:r>
              <a:rPr lang="it-IT" sz="3600" b="1" dirty="0">
                <a:solidFill>
                  <a:srgbClr val="FFFF00"/>
                </a:solidFill>
                <a:highlight>
                  <a:srgbClr val="0000FF"/>
                </a:highlight>
              </a:rPr>
              <a:t>Compensazione per la mancata concorrenza:</a:t>
            </a:r>
            <a:r>
              <a:rPr lang="it-IT" sz="3600" dirty="0">
                <a:solidFill>
                  <a:srgbClr val="FFFF00"/>
                </a:solidFill>
                <a:highlight>
                  <a:srgbClr val="0000FF"/>
                </a:highlight>
              </a:rPr>
              <a:t>  </a:t>
            </a:r>
          </a:p>
          <a:p>
            <a:pPr lvl="0"/>
            <a:r>
              <a:rPr lang="it-IT" sz="3600" b="1" dirty="0">
                <a:solidFill>
                  <a:srgbClr val="FFFF00"/>
                </a:solidFill>
                <a:highlight>
                  <a:srgbClr val="0000FF"/>
                </a:highlight>
              </a:rPr>
              <a:t>Si</a:t>
            </a:r>
            <a:r>
              <a:rPr lang="it-IT" sz="3600" dirty="0">
                <a:solidFill>
                  <a:srgbClr val="FFFF00"/>
                </a:solidFill>
                <a:highlight>
                  <a:srgbClr val="0000FF"/>
                </a:highlight>
              </a:rPr>
              <a:t> </a:t>
            </a:r>
            <a:r>
              <a:rPr lang="it-IT" sz="3600" b="1" u="sng" dirty="0">
                <a:solidFill>
                  <a:srgbClr val="FFFF00"/>
                </a:solidFill>
                <a:highlight>
                  <a:srgbClr val="0000FF"/>
                </a:highlight>
              </a:rPr>
              <a:t>deve mettere all'asta almeno </a:t>
            </a:r>
            <a:r>
              <a:rPr lang="it-IT" sz="3600" u="sng" dirty="0">
                <a:solidFill>
                  <a:srgbClr val="FFFF00"/>
                </a:solidFill>
                <a:highlight>
                  <a:srgbClr val="0000FF"/>
                </a:highlight>
              </a:rPr>
              <a:t>il </a:t>
            </a:r>
            <a:r>
              <a:rPr lang="it-IT" sz="3600" b="1" u="sng" dirty="0">
                <a:solidFill>
                  <a:srgbClr val="FFFF00"/>
                </a:solidFill>
                <a:highlight>
                  <a:srgbClr val="0000FF"/>
                </a:highlight>
              </a:rPr>
              <a:t>40% della capaci </a:t>
            </a:r>
            <a:r>
              <a:rPr lang="it-IT" sz="3600" b="1" dirty="0" err="1">
                <a:solidFill>
                  <a:srgbClr val="FFFF00"/>
                </a:solidFill>
                <a:highlight>
                  <a:srgbClr val="0000FF"/>
                </a:highlight>
              </a:rPr>
              <a:t>tà</a:t>
            </a:r>
            <a:r>
              <a:rPr lang="it-IT" sz="3600" b="1" dirty="0">
                <a:solidFill>
                  <a:srgbClr val="FFFF00"/>
                </a:solidFill>
                <a:highlight>
                  <a:srgbClr val="0000FF"/>
                </a:highlight>
              </a:rPr>
              <a:t> idroelettrica</a:t>
            </a:r>
            <a:r>
              <a:rPr lang="it-IT" sz="3600" dirty="0">
                <a:solidFill>
                  <a:srgbClr val="FFFF00"/>
                </a:solidFill>
                <a:highlight>
                  <a:srgbClr val="0000FF"/>
                </a:highlight>
              </a:rPr>
              <a:t> nazionale </a:t>
            </a:r>
            <a:r>
              <a:rPr lang="it-IT" sz="3600" b="1" dirty="0">
                <a:solidFill>
                  <a:srgbClr val="FFFF00"/>
                </a:solidFill>
                <a:highlight>
                  <a:srgbClr val="0000FF"/>
                </a:highlight>
              </a:rPr>
              <a:t>a favore di operatori terzi concorrenti. </a:t>
            </a:r>
            <a:r>
              <a:rPr lang="it-IT" sz="3300" dirty="0"/>
              <a:t>[</a:t>
            </a:r>
          </a:p>
          <a:p>
            <a:pPr lvl="0"/>
            <a:r>
              <a:rPr lang="it-IT" sz="4400" b="1" dirty="0">
                <a:solidFill>
                  <a:srgbClr val="FFFF00"/>
                </a:solidFill>
                <a:highlight>
                  <a:srgbClr val="800000"/>
                </a:highlight>
              </a:rPr>
              <a:t>Proprietà pubblica:</a:t>
            </a:r>
            <a:r>
              <a:rPr lang="it-IT" sz="4400" dirty="0">
                <a:solidFill>
                  <a:srgbClr val="FFFF00"/>
                </a:solidFill>
                <a:highlight>
                  <a:srgbClr val="800000"/>
                </a:highlight>
              </a:rPr>
              <a:t> Lo Stato francese mantiene la piena e intera proprietà delle dighe e delle infrastrutture strategiche. </a:t>
            </a:r>
            <a:endParaRPr lang="it-IT" sz="3300" dirty="0"/>
          </a:p>
          <a:p>
            <a:endParaRPr lang="it-IT" dirty="0"/>
          </a:p>
        </p:txBody>
      </p:sp>
    </p:spTree>
    <p:extLst>
      <p:ext uri="{BB962C8B-B14F-4D97-AF65-F5344CB8AC3E}">
        <p14:creationId xmlns:p14="http://schemas.microsoft.com/office/powerpoint/2010/main" val="1831231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 name="Group 10">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2" name="CasellaDiTesto 1">
            <a:extLst>
              <a:ext uri="{FF2B5EF4-FFF2-40B4-BE49-F238E27FC236}">
                <a16:creationId xmlns:a16="http://schemas.microsoft.com/office/drawing/2014/main" id="{9D74D985-D85B-1F39-32B4-C6A7E432C835}"/>
              </a:ext>
            </a:extLst>
          </p:cNvPr>
          <p:cNvSpPr txBox="1"/>
          <p:nvPr/>
        </p:nvSpPr>
        <p:spPr>
          <a:xfrm>
            <a:off x="5779028" y="127632"/>
            <a:ext cx="6412972" cy="6730368"/>
          </a:xfrm>
          <a:prstGeom prst="rect">
            <a:avLst/>
          </a:prstGeom>
          <a:gradFill>
            <a:gsLst>
              <a:gs pos="0">
                <a:schemeClr val="accent1">
                  <a:lumMod val="5000"/>
                  <a:lumOff val="95000"/>
                </a:schemeClr>
              </a:gs>
              <a:gs pos="74000">
                <a:schemeClr val="accent6">
                  <a:lumMod val="20000"/>
                  <a:lumOff val="80000"/>
                </a:schemeClr>
              </a:gs>
              <a:gs pos="90000">
                <a:schemeClr val="accent4">
                  <a:lumMod val="40000"/>
                  <a:lumOff val="60000"/>
                  <a:alpha val="53267"/>
                </a:schemeClr>
              </a:gs>
              <a:gs pos="100000">
                <a:schemeClr val="accent4">
                  <a:lumMod val="60000"/>
                  <a:lumOff val="40000"/>
                </a:schemeClr>
              </a:gs>
            </a:gsLst>
            <a:lin ang="5400000" scaled="1"/>
          </a:gradFill>
        </p:spPr>
        <p:txBody>
          <a:bodyPr vert="horz" lIns="91440" tIns="45720" rIns="91440" bIns="45720" rtlCol="0" anchor="ctr">
            <a:normAutofit/>
          </a:bodyPr>
          <a:lstStyle/>
          <a:p>
            <a:pPr>
              <a:lnSpc>
                <a:spcPct val="90000"/>
              </a:lnSpc>
              <a:spcAft>
                <a:spcPts val="600"/>
              </a:spcAft>
            </a:pPr>
            <a:r>
              <a:rPr lang="en-US" sz="6000" i="1" dirty="0">
                <a:ln w="0"/>
                <a:solidFill>
                  <a:schemeClr val="accent1"/>
                </a:solidFill>
                <a:effectLst>
                  <a:outerShdw blurRad="38100" dist="25400" dir="5400000" algn="ctr" rotWithShape="0">
                    <a:srgbClr val="6E747A">
                      <a:alpha val="43000"/>
                    </a:srgbClr>
                  </a:outerShdw>
                </a:effectLst>
                <a:latin typeface="ADLaM Display" panose="02010000000000000000" pitchFamily="2" charset="77"/>
                <a:ea typeface="ADLaM Display" panose="02010000000000000000" pitchFamily="2" charset="77"/>
                <a:cs typeface="ADLaM Display" panose="02010000000000000000" pitchFamily="2" charset="77"/>
              </a:rPr>
              <a:t>Grazie per </a:t>
            </a:r>
            <a:r>
              <a:rPr lang="en-US" sz="6000" i="1" dirty="0" err="1">
                <a:ln w="0"/>
                <a:solidFill>
                  <a:schemeClr val="accent1"/>
                </a:solidFill>
                <a:effectLst>
                  <a:outerShdw blurRad="38100" dist="25400" dir="5400000" algn="ctr" rotWithShape="0">
                    <a:srgbClr val="6E747A">
                      <a:alpha val="43000"/>
                    </a:srgbClr>
                  </a:outerShdw>
                </a:effectLst>
                <a:latin typeface="ADLaM Display" panose="02010000000000000000" pitchFamily="2" charset="77"/>
                <a:ea typeface="ADLaM Display" panose="02010000000000000000" pitchFamily="2" charset="77"/>
                <a:cs typeface="ADLaM Display" panose="02010000000000000000" pitchFamily="2" charset="77"/>
              </a:rPr>
              <a:t>l’attenzione</a:t>
            </a:r>
            <a:r>
              <a:rPr lang="en-US" sz="6000" i="1" dirty="0">
                <a:ln w="0"/>
                <a:solidFill>
                  <a:schemeClr val="accent1"/>
                </a:solidFill>
                <a:effectLst>
                  <a:outerShdw blurRad="38100" dist="25400" dir="5400000" algn="ctr" rotWithShape="0">
                    <a:srgbClr val="6E747A">
                      <a:alpha val="43000"/>
                    </a:srgbClr>
                  </a:outerShdw>
                </a:effectLst>
                <a:latin typeface="ADLaM Display" panose="02010000000000000000" pitchFamily="2" charset="77"/>
                <a:ea typeface="ADLaM Display" panose="02010000000000000000" pitchFamily="2" charset="77"/>
                <a:cs typeface="ADLaM Display" panose="02010000000000000000" pitchFamily="2" charset="77"/>
              </a:rPr>
              <a:t>!</a:t>
            </a:r>
          </a:p>
        </p:txBody>
      </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429266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7567</TotalTime>
  <Words>3780</Words>
  <Application>Microsoft Office PowerPoint</Application>
  <PresentationFormat>Widescreen</PresentationFormat>
  <Paragraphs>186</Paragraphs>
  <Slides>20</Slides>
  <Notes>14</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20</vt:i4>
      </vt:variant>
    </vt:vector>
  </HeadingPairs>
  <TitlesOfParts>
    <vt:vector size="30" baseType="lpstr">
      <vt:lpstr>ADLaM Display</vt:lpstr>
      <vt:lpstr>Aptos</vt:lpstr>
      <vt:lpstr>Aptos Display</vt:lpstr>
      <vt:lpstr>Arial</vt:lpstr>
      <vt:lpstr>Calibri</vt:lpstr>
      <vt:lpstr>Chalkboard SE</vt:lpstr>
      <vt:lpstr>Lato</vt:lpstr>
      <vt:lpstr>Titillium Web</vt:lpstr>
      <vt:lpstr>Wingdings</vt:lpstr>
      <vt:lpstr>Tema di Office</vt:lpstr>
      <vt:lpstr> 14 Settembre 2026     . LE ISTITUZIONI TRENTINE E IL GOVERNO DELLE ACQUE . il futuro delle concessioni idroelettriche fra interesse generale dei territori e profitto  Gianfranco Postal</vt:lpstr>
      <vt:lpstr>Presentazione standard di PowerPoint</vt:lpstr>
      <vt:lpstr>Presentazione standard di PowerPoint</vt:lpstr>
      <vt:lpstr>Presentazione standard di PowerPoint</vt:lpstr>
      <vt:lpstr>Qualche dato sul Demanio idrico (necessario art 822 cc)</vt:lpstr>
      <vt:lpstr>Presentazione standard di PowerPoint</vt:lpstr>
      <vt:lpstr>Presentazione standard di PowerPoint</vt:lpstr>
      <vt:lpstr> Metodo interpretativo: demanio= bene pubblico unitario, da tenere distinto da produzione energia = mercato in concorrenza  e anche da distribuzione=servizio pubblico </vt:lpstr>
      <vt:lpstr>PGUAP VIGENTE Capo III art 7 Criteri</vt:lpstr>
      <vt:lpstr> le GRANDI CONCESSIONI (tratta da relazione 2019, ing. Sandro Rigotti)   </vt:lpstr>
      <vt:lpstr>Sintesi dal sito della Provincia </vt:lpstr>
      <vt:lpstr>Affidamento concessioni STATO           ART 1 bis.1 L.P. n. 4/1998</vt:lpstr>
      <vt:lpstr>Presentazione standard di PowerPoint</vt:lpstr>
      <vt:lpstr>Punti fermi e i NODI da sciogliere per decidere</vt:lpstr>
      <vt:lpstr>Presentazione standard di PowerPoint</vt:lpstr>
      <vt:lpstr>Presentazione standard di PowerPoint</vt:lpstr>
      <vt:lpstr>PER IL RINNOVO DELLE CONCESSIONI, QUALUNQUE SIA IL MODELLO SCELTO DOVRANNO ESSERE STABILITI (art 12 d lgs 79, ma deducibile parimenti dai criteri assegnazione LP 4/1998)</vt:lpstr>
      <vt:lpstr>Ulteriori elementi, che però non cambiano comunque alcunché sul versante “tutela ambientale, governo e sicurezza del territorio e delle acque, bilanciamento degli interssi pubblici e generali con quelli privati: 1) norma di attuazione Statuto Vallèe d’Aoste 2) effetti dell’Accordo C.europea-Francia;  3) eventuali future norme statali italiane.  Comunque VA sempre considerata l’importanza degli investimenti per l’adeguamento e sviluppo della produzione idroelettrica</vt:lpstr>
      <vt:lpstr>altre ipotesi, una fondata, ma…, l’altra da interpretare nel contesto</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Gianfranco Postal</dc:creator>
  <cp:lastModifiedBy>Segretario Comitato Laghi</cp:lastModifiedBy>
  <cp:revision>67</cp:revision>
  <dcterms:created xsi:type="dcterms:W3CDTF">2026-08-10T11:07:33Z</dcterms:created>
  <dcterms:modified xsi:type="dcterms:W3CDTF">2026-09-12T17:20:32Z</dcterms:modified>
</cp:coreProperties>
</file>